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9" r:id="rId3"/>
    <p:sldId id="260" r:id="rId4"/>
    <p:sldId id="264" r:id="rId5"/>
    <p:sldId id="263" r:id="rId6"/>
    <p:sldId id="268" r:id="rId7"/>
    <p:sldId id="265" r:id="rId8"/>
    <p:sldId id="266" r:id="rId9"/>
    <p:sldId id="267" r:id="rId10"/>
    <p:sldId id="269" r:id="rId11"/>
    <p:sldId id="261" r:id="rId12"/>
    <p:sldId id="270" r:id="rId13"/>
    <p:sldId id="271"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E41D5-F553-49C9-9E37-5F4F2237652B}" type="datetimeFigureOut">
              <a:rPr lang="en-US" smtClean="0"/>
              <a:t>8/25/2015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D1AFC6-B35B-4BB8-818E-E43BE1C88414}" type="slidenum">
              <a:rPr lang="en-US" smtClean="0"/>
              <a:t>‹#›</a:t>
            </a:fld>
            <a:endParaRPr lang="en-US"/>
          </a:p>
        </p:txBody>
      </p:sp>
    </p:spTree>
    <p:extLst>
      <p:ext uri="{BB962C8B-B14F-4D97-AF65-F5344CB8AC3E}">
        <p14:creationId xmlns:p14="http://schemas.microsoft.com/office/powerpoint/2010/main" val="946187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98F8F1-4F00-4EC8-AB5D-251C0CB6C42E}" type="slidenum">
              <a:rPr lang="en-US" altLang="en-US">
                <a:solidFill>
                  <a:prstClr val="black"/>
                </a:solidFill>
                <a:latin typeface="Calibri" pitchFamily="34" charset="0"/>
              </a:rPr>
              <a:pPr eaLnBrk="1" hangingPunct="1"/>
              <a:t>1</a:t>
            </a:fld>
            <a:endParaRPr lang="en-US" altLang="en-US" dirty="0">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10</a:t>
            </a:fld>
            <a:endParaRPr lang="en-US" altLang="en-US">
              <a:solidFill>
                <a:prstClr val="black"/>
              </a:solidFill>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11</a:t>
            </a:fld>
            <a:endParaRPr lang="en-US" altLang="en-US">
              <a:solidFill>
                <a:prstClr val="black"/>
              </a:solidFill>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12</a:t>
            </a:fld>
            <a:endParaRPr lang="en-US" altLang="en-US">
              <a:solidFill>
                <a:prstClr val="black"/>
              </a:solidFill>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13</a:t>
            </a:fld>
            <a:endParaRPr lang="en-US" altLang="en-US">
              <a:solidFill>
                <a:prstClr val="black"/>
              </a:solidFill>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B4D7B65-14BB-45F7-9642-094FEAB0669F}" type="slidenum">
              <a:rPr lang="en-US" altLang="en-US">
                <a:solidFill>
                  <a:prstClr val="black"/>
                </a:solidFill>
                <a:latin typeface="Calibri" pitchFamily="34" charset="0"/>
              </a:rPr>
              <a:pPr eaLnBrk="1" hangingPunct="1"/>
              <a:t>14</a:t>
            </a:fld>
            <a:endParaRPr lang="en-US" alt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2</a:t>
            </a:fld>
            <a:endParaRPr lang="en-US" altLang="en-US" dirty="0">
              <a:solidFill>
                <a:prstClr val="black"/>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3</a:t>
            </a:fld>
            <a:endParaRPr lang="en-US" altLang="en-US" dirty="0">
              <a:solidFill>
                <a:prstClr val="black"/>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4</a:t>
            </a:fld>
            <a:endParaRPr lang="en-US" altLang="en-US">
              <a:solidFill>
                <a:prstClr val="black"/>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5</a:t>
            </a:fld>
            <a:endParaRPr lang="en-US" altLang="en-US" dirty="0">
              <a:solidFill>
                <a:prstClr val="black"/>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6</a:t>
            </a:fld>
            <a:endParaRPr lang="en-US" altLang="en-US" dirty="0">
              <a:solidFill>
                <a:prstClr val="black"/>
              </a:solidFill>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7</a:t>
            </a:fld>
            <a:endParaRPr lang="en-US" altLang="en-US">
              <a:solidFill>
                <a:prstClr val="black"/>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8</a:t>
            </a:fld>
            <a:endParaRPr lang="en-US" altLang="en-US">
              <a:solidFill>
                <a:prstClr val="black"/>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99F562-6A6D-43E8-9A73-B24050F2C926}" type="slidenum">
              <a:rPr lang="en-US" altLang="en-US">
                <a:solidFill>
                  <a:prstClr val="black"/>
                </a:solidFill>
                <a:latin typeface="Calibri" pitchFamily="34" charset="0"/>
              </a:rPr>
              <a:pPr eaLnBrk="1" hangingPunct="1"/>
              <a:t>9</a:t>
            </a:fld>
            <a:endParaRPr lang="en-US" altLang="en-US">
              <a:solidFill>
                <a:prstClr val="black"/>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fld id="{2272368A-7177-4236-A649-5ABE5ACE3BE4}" type="datetime1">
              <a:rPr lang="en-US" altLang="en-US"/>
              <a:pPr/>
              <a:t>8/25/2015</a:t>
            </a:fld>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ADB2DF45-6BBA-4BC5-A03A-CD260A8ACFE5}" type="slidenum">
              <a:rPr lang="en-US" altLang="en-US"/>
              <a:pPr/>
              <a:t>‹#›</a:t>
            </a:fld>
            <a:endParaRPr lang="en-US" altLang="en-US"/>
          </a:p>
        </p:txBody>
      </p:sp>
    </p:spTree>
    <p:extLst>
      <p:ext uri="{BB962C8B-B14F-4D97-AF65-F5344CB8AC3E}">
        <p14:creationId xmlns:p14="http://schemas.microsoft.com/office/powerpoint/2010/main" val="390086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41A84A00-B50D-4A20-970B-1213F7A18C81}" type="datetime1">
              <a:rPr lang="en-US" altLang="en-US"/>
              <a:pPr/>
              <a:t>8/25/2015</a:t>
            </a:fld>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F79A9F9C-8652-4160-83C4-CAD0E7B8B9AA}" type="slidenum">
              <a:rPr lang="en-US" altLang="en-US"/>
              <a:pPr/>
              <a:t>‹#›</a:t>
            </a:fld>
            <a:endParaRPr lang="en-US" altLang="en-US"/>
          </a:p>
        </p:txBody>
      </p:sp>
    </p:spTree>
    <p:extLst>
      <p:ext uri="{BB962C8B-B14F-4D97-AF65-F5344CB8AC3E}">
        <p14:creationId xmlns:p14="http://schemas.microsoft.com/office/powerpoint/2010/main" val="3075847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76A0D8CD-91A3-4B2E-AD6D-A01B9451A770}" type="datetime1">
              <a:rPr lang="en-US" altLang="en-US"/>
              <a:pPr/>
              <a:t>8/25/2015</a:t>
            </a:fld>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B8D4F90F-EE1C-48EA-A2DE-0557B63EF351}" type="slidenum">
              <a:rPr lang="en-US" altLang="en-US"/>
              <a:pPr/>
              <a:t>‹#›</a:t>
            </a:fld>
            <a:endParaRPr lang="en-US" altLang="en-US"/>
          </a:p>
        </p:txBody>
      </p:sp>
    </p:spTree>
    <p:extLst>
      <p:ext uri="{BB962C8B-B14F-4D97-AF65-F5344CB8AC3E}">
        <p14:creationId xmlns:p14="http://schemas.microsoft.com/office/powerpoint/2010/main" val="144738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3AA27B65-F991-4FA9-B25A-A18AE3EB65A0}" type="datetime1">
              <a:rPr lang="en-US" altLang="en-US"/>
              <a:pPr/>
              <a:t>8/25/2015</a:t>
            </a:fld>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A58A0D76-B3AA-4021-9F94-894A4D4DEEE3}" type="slidenum">
              <a:rPr lang="en-US" altLang="en-US"/>
              <a:pPr/>
              <a:t>‹#›</a:t>
            </a:fld>
            <a:endParaRPr lang="en-US" altLang="en-US"/>
          </a:p>
        </p:txBody>
      </p:sp>
    </p:spTree>
    <p:extLst>
      <p:ext uri="{BB962C8B-B14F-4D97-AF65-F5344CB8AC3E}">
        <p14:creationId xmlns:p14="http://schemas.microsoft.com/office/powerpoint/2010/main" val="2799331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fld id="{21E9A42B-8333-41E1-9961-83BD21D868AD}" type="datetime1">
              <a:rPr lang="en-US" altLang="en-US"/>
              <a:pPr/>
              <a:t>8/25/2015</a:t>
            </a:fld>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3C729048-B8CD-45F2-92A0-1DA51D83658C}" type="slidenum">
              <a:rPr lang="en-US" altLang="en-US"/>
              <a:pPr/>
              <a:t>‹#›</a:t>
            </a:fld>
            <a:endParaRPr lang="en-US" altLang="en-US"/>
          </a:p>
        </p:txBody>
      </p:sp>
    </p:spTree>
    <p:extLst>
      <p:ext uri="{BB962C8B-B14F-4D97-AF65-F5344CB8AC3E}">
        <p14:creationId xmlns:p14="http://schemas.microsoft.com/office/powerpoint/2010/main" val="1137384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0FCC520F-15ED-4196-9DBD-2870A41484EB}" type="datetime1">
              <a:rPr lang="en-US" altLang="en-US"/>
              <a:pPr/>
              <a:t>8/25/2015</a:t>
            </a:fld>
            <a:endParaRPr lang="en-US" altLang="en-US"/>
          </a:p>
        </p:txBody>
      </p:sp>
      <p:sp>
        <p:nvSpPr>
          <p:cNvPr id="6" name="Footer Placeholder 21"/>
          <p:cNvSpPr>
            <a:spLocks noGrp="1"/>
          </p:cNvSpPr>
          <p:nvPr>
            <p:ph type="ftr" sz="quarter" idx="11"/>
          </p:nvPr>
        </p:nvSpPr>
        <p:spPr/>
        <p:txBody>
          <a:bodyPr/>
          <a:lstStyle>
            <a:lvl1pPr>
              <a:defRPr/>
            </a:lvl1pPr>
          </a:lstStyle>
          <a:p>
            <a:endParaRPr lang="en-US" altLang="en-US"/>
          </a:p>
        </p:txBody>
      </p:sp>
      <p:sp>
        <p:nvSpPr>
          <p:cNvPr id="7" name="Slide Number Placeholder 17"/>
          <p:cNvSpPr>
            <a:spLocks noGrp="1"/>
          </p:cNvSpPr>
          <p:nvPr>
            <p:ph type="sldNum" sz="quarter" idx="12"/>
          </p:nvPr>
        </p:nvSpPr>
        <p:spPr/>
        <p:txBody>
          <a:bodyPr/>
          <a:lstStyle>
            <a:lvl1pPr>
              <a:defRPr/>
            </a:lvl1pPr>
          </a:lstStyle>
          <a:p>
            <a:fld id="{A795618C-5CB7-4185-A039-D1F2F034DB10}" type="slidenum">
              <a:rPr lang="en-US" altLang="en-US"/>
              <a:pPr/>
              <a:t>‹#›</a:t>
            </a:fld>
            <a:endParaRPr lang="en-US" altLang="en-US"/>
          </a:p>
        </p:txBody>
      </p:sp>
    </p:spTree>
    <p:extLst>
      <p:ext uri="{BB962C8B-B14F-4D97-AF65-F5344CB8AC3E}">
        <p14:creationId xmlns:p14="http://schemas.microsoft.com/office/powerpoint/2010/main" val="385098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00AFD447-BBE1-418D-B0F3-BF73755C9802}" type="datetime1">
              <a:rPr lang="en-US" altLang="en-US"/>
              <a:pPr/>
              <a:t>8/25/2015</a:t>
            </a:fld>
            <a:endParaRPr lang="en-US" altLang="en-US"/>
          </a:p>
        </p:txBody>
      </p:sp>
      <p:sp>
        <p:nvSpPr>
          <p:cNvPr id="8" name="Footer Placeholder 21"/>
          <p:cNvSpPr>
            <a:spLocks noGrp="1"/>
          </p:cNvSpPr>
          <p:nvPr>
            <p:ph type="ftr" sz="quarter" idx="11"/>
          </p:nvPr>
        </p:nvSpPr>
        <p:spPr/>
        <p:txBody>
          <a:bodyPr/>
          <a:lstStyle>
            <a:lvl1pPr>
              <a:defRPr/>
            </a:lvl1pPr>
          </a:lstStyle>
          <a:p>
            <a:endParaRPr lang="en-US" altLang="en-US"/>
          </a:p>
        </p:txBody>
      </p:sp>
      <p:sp>
        <p:nvSpPr>
          <p:cNvPr id="9" name="Slide Number Placeholder 17"/>
          <p:cNvSpPr>
            <a:spLocks noGrp="1"/>
          </p:cNvSpPr>
          <p:nvPr>
            <p:ph type="sldNum" sz="quarter" idx="12"/>
          </p:nvPr>
        </p:nvSpPr>
        <p:spPr/>
        <p:txBody>
          <a:bodyPr/>
          <a:lstStyle>
            <a:lvl1pPr>
              <a:defRPr/>
            </a:lvl1pPr>
          </a:lstStyle>
          <a:p>
            <a:fld id="{E4894DB0-6388-4495-A8AD-1353F7B89BF6}" type="slidenum">
              <a:rPr lang="en-US" altLang="en-US"/>
              <a:pPr/>
              <a:t>‹#›</a:t>
            </a:fld>
            <a:endParaRPr lang="en-US" altLang="en-US"/>
          </a:p>
        </p:txBody>
      </p:sp>
    </p:spTree>
    <p:extLst>
      <p:ext uri="{BB962C8B-B14F-4D97-AF65-F5344CB8AC3E}">
        <p14:creationId xmlns:p14="http://schemas.microsoft.com/office/powerpoint/2010/main" val="23342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1127298F-3A5E-41AE-A15B-DEEA64E010DA}" type="datetime1">
              <a:rPr lang="en-US" altLang="en-US"/>
              <a:pPr/>
              <a:t>8/25/2015</a:t>
            </a:fld>
            <a:endParaRPr lang="en-US" altLang="en-US"/>
          </a:p>
        </p:txBody>
      </p:sp>
      <p:sp>
        <p:nvSpPr>
          <p:cNvPr id="4" name="Footer Placeholder 21"/>
          <p:cNvSpPr>
            <a:spLocks noGrp="1"/>
          </p:cNvSpPr>
          <p:nvPr>
            <p:ph type="ftr" sz="quarter" idx="11"/>
          </p:nvPr>
        </p:nvSpPr>
        <p:spPr/>
        <p:txBody>
          <a:bodyPr/>
          <a:lstStyle>
            <a:lvl1pPr>
              <a:defRPr/>
            </a:lvl1pPr>
          </a:lstStyle>
          <a:p>
            <a:endParaRPr lang="en-US" altLang="en-US"/>
          </a:p>
        </p:txBody>
      </p:sp>
      <p:sp>
        <p:nvSpPr>
          <p:cNvPr id="5" name="Slide Number Placeholder 17"/>
          <p:cNvSpPr>
            <a:spLocks noGrp="1"/>
          </p:cNvSpPr>
          <p:nvPr>
            <p:ph type="sldNum" sz="quarter" idx="12"/>
          </p:nvPr>
        </p:nvSpPr>
        <p:spPr/>
        <p:txBody>
          <a:bodyPr/>
          <a:lstStyle>
            <a:lvl1pPr>
              <a:defRPr/>
            </a:lvl1pPr>
          </a:lstStyle>
          <a:p>
            <a:fld id="{D0ADA6FE-8DBE-44DF-A59E-EA84C02B4650}" type="slidenum">
              <a:rPr lang="en-US" altLang="en-US"/>
              <a:pPr/>
              <a:t>‹#›</a:t>
            </a:fld>
            <a:endParaRPr lang="en-US" altLang="en-US"/>
          </a:p>
        </p:txBody>
      </p:sp>
    </p:spTree>
    <p:extLst>
      <p:ext uri="{BB962C8B-B14F-4D97-AF65-F5344CB8AC3E}">
        <p14:creationId xmlns:p14="http://schemas.microsoft.com/office/powerpoint/2010/main" val="398227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CC44E097-6A34-468B-9064-C2D8FBE1C53B}" type="datetime1">
              <a:rPr lang="en-US" altLang="en-US"/>
              <a:pPr/>
              <a:t>8/25/2015</a:t>
            </a:fld>
            <a:endParaRPr lang="en-US" altLang="en-US"/>
          </a:p>
        </p:txBody>
      </p:sp>
      <p:sp>
        <p:nvSpPr>
          <p:cNvPr id="3" name="Footer Placeholder 21"/>
          <p:cNvSpPr>
            <a:spLocks noGrp="1"/>
          </p:cNvSpPr>
          <p:nvPr>
            <p:ph type="ftr" sz="quarter" idx="11"/>
          </p:nvPr>
        </p:nvSpPr>
        <p:spPr/>
        <p:txBody>
          <a:bodyPr/>
          <a:lstStyle>
            <a:lvl1pPr>
              <a:defRPr/>
            </a:lvl1pPr>
          </a:lstStyle>
          <a:p>
            <a:endParaRPr lang="en-US" altLang="en-US"/>
          </a:p>
        </p:txBody>
      </p:sp>
      <p:sp>
        <p:nvSpPr>
          <p:cNvPr id="4" name="Slide Number Placeholder 17"/>
          <p:cNvSpPr>
            <a:spLocks noGrp="1"/>
          </p:cNvSpPr>
          <p:nvPr>
            <p:ph type="sldNum" sz="quarter" idx="12"/>
          </p:nvPr>
        </p:nvSpPr>
        <p:spPr/>
        <p:txBody>
          <a:bodyPr/>
          <a:lstStyle>
            <a:lvl1pPr>
              <a:defRPr/>
            </a:lvl1pPr>
          </a:lstStyle>
          <a:p>
            <a:fld id="{7860727F-6613-4F25-AB3D-D8E8FF325474}" type="slidenum">
              <a:rPr lang="en-US" altLang="en-US"/>
              <a:pPr/>
              <a:t>‹#›</a:t>
            </a:fld>
            <a:endParaRPr lang="en-US" altLang="en-US"/>
          </a:p>
        </p:txBody>
      </p:sp>
    </p:spTree>
    <p:extLst>
      <p:ext uri="{BB962C8B-B14F-4D97-AF65-F5344CB8AC3E}">
        <p14:creationId xmlns:p14="http://schemas.microsoft.com/office/powerpoint/2010/main" val="2102078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66EF1487-EB8C-4197-911B-75910E0DC01F}" type="datetime1">
              <a:rPr lang="en-US" altLang="en-US"/>
              <a:pPr/>
              <a:t>8/25/2015</a:t>
            </a:fld>
            <a:endParaRPr lang="en-US" altLang="en-US"/>
          </a:p>
        </p:txBody>
      </p:sp>
      <p:sp>
        <p:nvSpPr>
          <p:cNvPr id="6" name="Footer Placeholder 21"/>
          <p:cNvSpPr>
            <a:spLocks noGrp="1"/>
          </p:cNvSpPr>
          <p:nvPr>
            <p:ph type="ftr" sz="quarter" idx="11"/>
          </p:nvPr>
        </p:nvSpPr>
        <p:spPr/>
        <p:txBody>
          <a:bodyPr/>
          <a:lstStyle>
            <a:lvl1pPr>
              <a:defRPr/>
            </a:lvl1pPr>
          </a:lstStyle>
          <a:p>
            <a:endParaRPr lang="en-US" altLang="en-US"/>
          </a:p>
        </p:txBody>
      </p:sp>
      <p:sp>
        <p:nvSpPr>
          <p:cNvPr id="7" name="Slide Number Placeholder 17"/>
          <p:cNvSpPr>
            <a:spLocks noGrp="1"/>
          </p:cNvSpPr>
          <p:nvPr>
            <p:ph type="sldNum" sz="quarter" idx="12"/>
          </p:nvPr>
        </p:nvSpPr>
        <p:spPr/>
        <p:txBody>
          <a:bodyPr/>
          <a:lstStyle>
            <a:lvl1pPr>
              <a:defRPr/>
            </a:lvl1pPr>
          </a:lstStyle>
          <a:p>
            <a:fld id="{FAB34531-942E-4E64-A672-67715973244C}" type="slidenum">
              <a:rPr lang="en-US" altLang="en-US"/>
              <a:pPr/>
              <a:t>‹#›</a:t>
            </a:fld>
            <a:endParaRPr lang="en-US" altLang="en-US"/>
          </a:p>
        </p:txBody>
      </p:sp>
    </p:spTree>
    <p:extLst>
      <p:ext uri="{BB962C8B-B14F-4D97-AF65-F5344CB8AC3E}">
        <p14:creationId xmlns:p14="http://schemas.microsoft.com/office/powerpoint/2010/main" val="3316072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srgbClr val="FFFFFF"/>
              </a:solidFill>
              <a:latin typeface="Constantia" pitchFamily="18"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fld id="{685D1BB4-EE6D-493A-BE6D-97F3815D86BA}" type="datetime1">
              <a:rPr lang="en-US" altLang="en-US"/>
              <a:pPr/>
              <a:t>8/25/2015</a:t>
            </a:fld>
            <a:endParaRPr lang="en-US" altLang="en-US"/>
          </a:p>
        </p:txBody>
      </p:sp>
      <p:sp>
        <p:nvSpPr>
          <p:cNvPr id="10" name="Footer Placeholder 5"/>
          <p:cNvSpPr>
            <a:spLocks noGrp="1"/>
          </p:cNvSpPr>
          <p:nvPr>
            <p:ph type="ftr" sz="quarter" idx="11"/>
          </p:nvPr>
        </p:nvSpPr>
        <p:spPr/>
        <p:txBody>
          <a:bodyPr/>
          <a:lstStyle>
            <a:lvl1pPr>
              <a:defRPr/>
            </a:lvl1pPr>
          </a:lstStyle>
          <a:p>
            <a:endParaRPr lang="en-US" alt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F6E9463A-51F9-4279-AA0A-CB96E75A85EA}" type="slidenum">
              <a:rPr lang="en-US" altLang="en-US"/>
              <a:pPr/>
              <a:t>‹#›</a:t>
            </a:fld>
            <a:endParaRPr lang="en-US" altLang="en-US"/>
          </a:p>
        </p:txBody>
      </p:sp>
    </p:spTree>
    <p:extLst>
      <p:ext uri="{BB962C8B-B14F-4D97-AF65-F5344CB8AC3E}">
        <p14:creationId xmlns:p14="http://schemas.microsoft.com/office/powerpoint/2010/main" val="288859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4A566A"/>
                </a:solidFill>
              </a:defRPr>
            </a:lvl1pPr>
          </a:lstStyle>
          <a:p>
            <a:pPr fontAlgn="base">
              <a:spcBef>
                <a:spcPct val="0"/>
              </a:spcBef>
              <a:spcAft>
                <a:spcPct val="0"/>
              </a:spcAft>
            </a:pPr>
            <a:fld id="{35CB171F-1C6B-4120-96EF-2FC3A294E3D6}" type="datetime1">
              <a:rPr lang="en-US" altLang="en-US">
                <a:latin typeface="Arial" charset="0"/>
              </a:rPr>
              <a:pPr fontAlgn="base">
                <a:spcBef>
                  <a:spcPct val="0"/>
                </a:spcBef>
                <a:spcAft>
                  <a:spcPct val="0"/>
                </a:spcAft>
              </a:pPr>
              <a:t>8/25/2015</a:t>
            </a:fld>
            <a:endParaRPr lang="en-US" altLang="en-US">
              <a:latin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4A566A"/>
                </a:solidFill>
              </a:defRPr>
            </a:lvl1pPr>
          </a:lstStyle>
          <a:p>
            <a:pPr fontAlgn="base">
              <a:spcBef>
                <a:spcPct val="0"/>
              </a:spcBef>
              <a:spcAft>
                <a:spcPct val="0"/>
              </a:spcAft>
            </a:pPr>
            <a:endParaRPr lang="en-US" altLang="en-US">
              <a:latin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4A566A"/>
                </a:solidFill>
              </a:defRPr>
            </a:lvl1pPr>
          </a:lstStyle>
          <a:p>
            <a:pPr fontAlgn="base">
              <a:spcBef>
                <a:spcPct val="0"/>
              </a:spcBef>
              <a:spcAft>
                <a:spcPct val="0"/>
              </a:spcAft>
            </a:pPr>
            <a:fld id="{9DF5F4C1-AF4D-4117-B98F-E828A26F7E94}" type="slidenum">
              <a:rPr lang="en-US" altLang="en-US">
                <a:latin typeface="Arial" charset="0"/>
              </a:rPr>
              <a:pPr fontAlgn="base">
                <a:spcBef>
                  <a:spcPct val="0"/>
                </a:spcBef>
                <a:spcAft>
                  <a:spcPct val="0"/>
                </a:spcAft>
              </a:pPr>
              <a:t>‹#›</a:t>
            </a:fld>
            <a:endParaRPr lang="en-US" altLang="en-US">
              <a:latin typeface="Arial"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black"/>
                </a:solidFill>
              </a:endParaRPr>
            </a:p>
          </p:txBody>
        </p:sp>
      </p:grpSp>
    </p:spTree>
    <p:extLst>
      <p:ext uri="{BB962C8B-B14F-4D97-AF65-F5344CB8AC3E}">
        <p14:creationId xmlns:p14="http://schemas.microsoft.com/office/powerpoint/2010/main" val="1385892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39999">
              <a:srgbClr val="85C2FF"/>
            </a:gs>
            <a:gs pos="70000">
              <a:srgbClr val="C4D6EB"/>
            </a:gs>
            <a:gs pos="100000">
              <a:srgbClr val="FFEBFA"/>
            </a:gs>
          </a:gsLst>
          <a:lin ang="13500000" scaled="1"/>
          <a:tileRect/>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914400" y="2514600"/>
            <a:ext cx="7772400" cy="1219200"/>
          </a:xfrm>
          <a:ln w="3175">
            <a:miter lim="800000"/>
            <a:headEnd/>
            <a:tailEnd/>
          </a:ln>
          <a:scene3d>
            <a:camera prst="orthographicFront"/>
            <a:lightRig rig="freezing" dir="t">
              <a:rot lat="0" lon="0" rev="5640000"/>
            </a:lightRig>
          </a:scene3d>
          <a:sp3d>
            <a:bevelT/>
          </a:sp3d>
        </p:spPr>
        <p:txBody>
          <a:bodyPr>
            <a:noAutofit/>
            <a:scene3d>
              <a:camera prst="orthographicFront"/>
              <a:lightRig rig="freezing" dir="t">
                <a:rot lat="0" lon="0" rev="5640000"/>
              </a:lightRig>
            </a:scene3d>
            <a:sp3d prstMaterial="flat">
              <a:bevelT w="38100" h="38100"/>
              <a:contourClr>
                <a:schemeClr val="tx2"/>
              </a:contourClr>
            </a:sp3d>
          </a:bodyPr>
          <a:lstStyle/>
          <a:p>
            <a:pPr algn="ctr" eaLnBrk="1" fontAlgn="auto" hangingPunct="1">
              <a:spcAft>
                <a:spcPts val="0"/>
              </a:spcAft>
              <a:defRPr/>
            </a:pPr>
            <a:r>
              <a:rPr lang="en-US" sz="3200" dirty="0" smtClean="0">
                <a:solidFill>
                  <a:schemeClr val="accent2">
                    <a:lumMod val="50000"/>
                  </a:schemeClr>
                </a:solidFill>
                <a:effectLst/>
              </a:rPr>
              <a:t>Global </a:t>
            </a:r>
            <a:r>
              <a:rPr lang="en-US" sz="3200" dirty="0">
                <a:solidFill>
                  <a:schemeClr val="accent2">
                    <a:lumMod val="50000"/>
                  </a:schemeClr>
                </a:solidFill>
                <a:effectLst/>
              </a:rPr>
              <a:t>Learning: Language Instruction for Short-term Study Abroad Experiences</a:t>
            </a:r>
            <a:endParaRPr lang="en-US" sz="3200" dirty="0">
              <a:solidFill>
                <a:schemeClr val="accent2">
                  <a:lumMod val="50000"/>
                </a:schemeClr>
              </a:solidFill>
              <a:cs typeface="Times New Roman" pitchFamily="18" charset="0"/>
            </a:endParaRPr>
          </a:p>
        </p:txBody>
      </p:sp>
      <p:sp>
        <p:nvSpPr>
          <p:cNvPr id="5123" name="Subtitle 6"/>
          <p:cNvSpPr>
            <a:spLocks noGrp="1"/>
          </p:cNvSpPr>
          <p:nvPr>
            <p:ph type="subTitle" idx="1"/>
          </p:nvPr>
        </p:nvSpPr>
        <p:spPr>
          <a:xfrm>
            <a:off x="838200" y="838200"/>
            <a:ext cx="7772400" cy="1371600"/>
          </a:xfrm>
        </p:spPr>
        <p:txBody>
          <a:bodyPr/>
          <a:lstStyle/>
          <a:p>
            <a:pPr marR="0" algn="ctr" eaLnBrk="1" hangingPunct="1">
              <a:lnSpc>
                <a:spcPct val="80000"/>
              </a:lnSpc>
            </a:pPr>
            <a:r>
              <a:rPr lang="en-US" altLang="en-US" sz="1900" b="1" dirty="0" smtClean="0">
                <a:solidFill>
                  <a:srgbClr val="750B3D"/>
                </a:solidFill>
                <a:latin typeface="Corbel" pitchFamily="34" charset="0"/>
              </a:rPr>
              <a:t>NEALLT 2015</a:t>
            </a:r>
          </a:p>
          <a:p>
            <a:pPr marR="0" algn="ctr" eaLnBrk="1" hangingPunct="1">
              <a:lnSpc>
                <a:spcPct val="80000"/>
              </a:lnSpc>
            </a:pPr>
            <a:r>
              <a:rPr lang="en-US" sz="1800" b="1" dirty="0" smtClean="0">
                <a:solidFill>
                  <a:schemeClr val="accent2">
                    <a:lumMod val="50000"/>
                  </a:schemeClr>
                </a:solidFill>
              </a:rPr>
              <a:t>“BYOD </a:t>
            </a:r>
            <a:r>
              <a:rPr lang="en-US" sz="1800" b="1" dirty="0">
                <a:solidFill>
                  <a:schemeClr val="accent2">
                    <a:lumMod val="50000"/>
                  </a:schemeClr>
                </a:solidFill>
              </a:rPr>
              <a:t>and mobile learning in the Language </a:t>
            </a:r>
            <a:r>
              <a:rPr lang="en-US" sz="1800" b="1" dirty="0" smtClean="0">
                <a:solidFill>
                  <a:schemeClr val="accent2">
                    <a:lumMod val="50000"/>
                  </a:schemeClr>
                </a:solidFill>
              </a:rPr>
              <a:t>Center</a:t>
            </a:r>
            <a:r>
              <a:rPr lang="en-US" sz="1800" dirty="0" smtClean="0">
                <a:solidFill>
                  <a:schemeClr val="accent2">
                    <a:lumMod val="50000"/>
                  </a:schemeClr>
                </a:solidFill>
              </a:rPr>
              <a:t>”</a:t>
            </a:r>
          </a:p>
          <a:p>
            <a:pPr marR="0" algn="ctr" eaLnBrk="1" hangingPunct="1">
              <a:lnSpc>
                <a:spcPct val="80000"/>
              </a:lnSpc>
            </a:pPr>
            <a:r>
              <a:rPr lang="en-US" sz="1800" b="1" dirty="0" smtClean="0">
                <a:solidFill>
                  <a:schemeClr val="accent2">
                    <a:lumMod val="50000"/>
                  </a:schemeClr>
                </a:solidFill>
                <a:latin typeface="Times New Roman"/>
                <a:ea typeface="Times New Roman"/>
                <a:cs typeface="Times New Roman"/>
              </a:rPr>
              <a:t>Carnegie </a:t>
            </a:r>
            <a:r>
              <a:rPr lang="en-US" sz="1800" b="1" dirty="0">
                <a:solidFill>
                  <a:schemeClr val="accent2">
                    <a:lumMod val="50000"/>
                  </a:schemeClr>
                </a:solidFill>
                <a:latin typeface="Times New Roman"/>
                <a:ea typeface="Times New Roman"/>
                <a:cs typeface="Times New Roman"/>
              </a:rPr>
              <a:t>Mellon University</a:t>
            </a:r>
            <a:endParaRPr lang="en-US" sz="1100" dirty="0">
              <a:solidFill>
                <a:schemeClr val="accent2">
                  <a:lumMod val="50000"/>
                </a:schemeClr>
              </a:solidFill>
              <a:latin typeface="Calibri"/>
              <a:ea typeface="Calibri"/>
              <a:cs typeface="Times New Roman"/>
            </a:endParaRPr>
          </a:p>
          <a:p>
            <a:pPr marR="0" algn="ctr" eaLnBrk="1" hangingPunct="1">
              <a:lnSpc>
                <a:spcPct val="80000"/>
              </a:lnSpc>
            </a:pPr>
            <a:r>
              <a:rPr lang="en-US" altLang="en-US" sz="1800" dirty="0" smtClean="0">
                <a:solidFill>
                  <a:schemeClr val="accent2">
                    <a:lumMod val="50000"/>
                  </a:schemeClr>
                </a:solidFill>
                <a:latin typeface="Corbel" pitchFamily="34" charset="0"/>
              </a:rPr>
              <a:t>April 24-26</a:t>
            </a:r>
          </a:p>
          <a:p>
            <a:pPr marR="0" algn="ctr" eaLnBrk="1" hangingPunct="1">
              <a:lnSpc>
                <a:spcPct val="50000"/>
              </a:lnSpc>
              <a:spcBef>
                <a:spcPct val="0"/>
              </a:spcBef>
            </a:pPr>
            <a:endParaRPr lang="en-US" altLang="en-US" sz="1900" dirty="0" smtClean="0"/>
          </a:p>
        </p:txBody>
      </p:sp>
      <p:sp>
        <p:nvSpPr>
          <p:cNvPr id="5124" name="TextBox 7"/>
          <p:cNvSpPr txBox="1">
            <a:spLocks noChangeArrowheads="1"/>
          </p:cNvSpPr>
          <p:nvPr/>
        </p:nvSpPr>
        <p:spPr bwMode="auto">
          <a:xfrm>
            <a:off x="1295400" y="4876800"/>
            <a:ext cx="7010400" cy="1508105"/>
          </a:xfrm>
          <a:prstGeom prst="rect">
            <a:avLst/>
          </a:prstGeom>
          <a:noFill/>
          <a:ln w="9525">
            <a:noFill/>
            <a:miter lim="800000"/>
            <a:headEnd/>
            <a:tailEnd/>
          </a:ln>
          <a:scene3d>
            <a:camera prst="orthographicFront"/>
            <a:lightRig rig="threePt" dir="t"/>
          </a:scene3d>
          <a:sp3d>
            <a:bevelT/>
          </a:sp3d>
        </p:spPr>
        <p:txBody>
          <a:bodyPr>
            <a:spAutoFit/>
          </a:bodyPr>
          <a:lstStyle/>
          <a:p>
            <a:pPr algn="ctr" fontAlgn="base">
              <a:spcBef>
                <a:spcPct val="0"/>
              </a:spcBef>
              <a:spcAft>
                <a:spcPct val="0"/>
              </a:spcAft>
              <a:defRPr/>
            </a:pPr>
            <a:r>
              <a:rPr lang="en-US" dirty="0">
                <a:solidFill>
                  <a:srgbClr val="EA157A">
                    <a:lumMod val="50000"/>
                  </a:srgbClr>
                </a:solidFill>
                <a:latin typeface="Corbel" pitchFamily="34" charset="0"/>
              </a:rPr>
              <a:t>Presented by</a:t>
            </a:r>
          </a:p>
          <a:p>
            <a:pPr algn="ctr" fontAlgn="base">
              <a:spcBef>
                <a:spcPct val="0"/>
              </a:spcBef>
              <a:spcAft>
                <a:spcPct val="0"/>
              </a:spcAft>
              <a:defRPr/>
            </a:pPr>
            <a:r>
              <a:rPr lang="en-US" sz="2000" b="1" dirty="0">
                <a:solidFill>
                  <a:srgbClr val="EA157A">
                    <a:lumMod val="50000"/>
                  </a:srgbClr>
                </a:solidFill>
                <a:latin typeface="Corbel" pitchFamily="34" charset="0"/>
              </a:rPr>
              <a:t>Luba Iskold, Ed. D.</a:t>
            </a:r>
          </a:p>
          <a:p>
            <a:pPr algn="ctr" fontAlgn="base">
              <a:spcBef>
                <a:spcPct val="0"/>
              </a:spcBef>
              <a:spcAft>
                <a:spcPct val="0"/>
              </a:spcAft>
              <a:defRPr/>
            </a:pPr>
            <a:r>
              <a:rPr lang="en-US" dirty="0">
                <a:solidFill>
                  <a:srgbClr val="EA157A">
                    <a:lumMod val="50000"/>
                  </a:srgbClr>
                </a:solidFill>
                <a:latin typeface="Corbel" pitchFamily="34" charset="0"/>
              </a:rPr>
              <a:t>Professor of Russian &amp; Director LLC</a:t>
            </a:r>
          </a:p>
          <a:p>
            <a:pPr algn="ctr" fontAlgn="base">
              <a:spcBef>
                <a:spcPct val="0"/>
              </a:spcBef>
              <a:spcAft>
                <a:spcPct val="0"/>
              </a:spcAft>
              <a:defRPr/>
            </a:pPr>
            <a:r>
              <a:rPr lang="en-US" dirty="0">
                <a:solidFill>
                  <a:srgbClr val="EA157A">
                    <a:lumMod val="50000"/>
                  </a:srgbClr>
                </a:solidFill>
                <a:latin typeface="Corbel" pitchFamily="34" charset="0"/>
              </a:rPr>
              <a:t>Department of Languages, Literatures and Cultures</a:t>
            </a:r>
            <a:br>
              <a:rPr lang="en-US" dirty="0">
                <a:solidFill>
                  <a:srgbClr val="EA157A">
                    <a:lumMod val="50000"/>
                  </a:srgbClr>
                </a:solidFill>
                <a:latin typeface="Corbel" pitchFamily="34" charset="0"/>
              </a:rPr>
            </a:br>
            <a:r>
              <a:rPr lang="en-US" b="1" dirty="0">
                <a:solidFill>
                  <a:srgbClr val="EA157A">
                    <a:lumMod val="50000"/>
                  </a:srgbClr>
                </a:solidFill>
                <a:latin typeface="Corbel" pitchFamily="34" charset="0"/>
              </a:rPr>
              <a:t>Muhlenberg College</a:t>
            </a:r>
          </a:p>
        </p:txBody>
      </p:sp>
    </p:spTree>
    <p:extLst>
      <p:ext uri="{BB962C8B-B14F-4D97-AF65-F5344CB8AC3E}">
        <p14:creationId xmlns:p14="http://schemas.microsoft.com/office/powerpoint/2010/main" val="370499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447800"/>
          </a:xfrm>
        </p:spPr>
        <p:txBody>
          <a:bodyPr/>
          <a:lstStyle/>
          <a:p>
            <a:pPr lvl="1" algn="ctr" eaLnBrk="1" hangingPunct="1"/>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Summary of the Findings </a:t>
            </a:r>
            <a:br>
              <a:rPr lang="en-US" altLang="en-US" sz="3600" b="1" dirty="0" smtClean="0">
                <a:solidFill>
                  <a:srgbClr val="D51DB2"/>
                </a:solidFill>
              </a:rPr>
            </a:br>
            <a:r>
              <a:rPr lang="en-US" altLang="en-US" sz="2800" b="1" dirty="0" smtClean="0">
                <a:solidFill>
                  <a:schemeClr val="accent2">
                    <a:lumMod val="50000"/>
                  </a:schemeClr>
                </a:solidFill>
                <a:latin typeface="+mn-lt"/>
              </a:rPr>
              <a:t> </a:t>
            </a:r>
          </a:p>
        </p:txBody>
      </p:sp>
      <p:sp>
        <p:nvSpPr>
          <p:cNvPr id="6147" name="Content Placeholder 2"/>
          <p:cNvSpPr>
            <a:spLocks noGrp="1"/>
          </p:cNvSpPr>
          <p:nvPr>
            <p:ph idx="1"/>
          </p:nvPr>
        </p:nvSpPr>
        <p:spPr>
          <a:xfrm>
            <a:off x="457200" y="1524000"/>
            <a:ext cx="8229600" cy="4541838"/>
          </a:xfrm>
        </p:spPr>
        <p:txBody>
          <a:bodyPr>
            <a:noAutofit/>
          </a:bodyPr>
          <a:lstStyle/>
          <a:p>
            <a:pPr marL="393700" lvl="1" indent="0" eaLnBrk="1" hangingPunct="1">
              <a:buClr>
                <a:srgbClr val="D51DB2"/>
              </a:buClr>
              <a:buNone/>
            </a:pPr>
            <a:r>
              <a:rPr lang="en-US" sz="2000" b="1" dirty="0"/>
              <a:t>When </a:t>
            </a:r>
            <a:r>
              <a:rPr lang="en-US" sz="2000" b="1" dirty="0" smtClean="0"/>
              <a:t>adults </a:t>
            </a:r>
            <a:r>
              <a:rPr lang="en-US" sz="2000" b="1" dirty="0"/>
              <a:t>go abroad and do not understand basic signs, directions, or communicative phrases, they become </a:t>
            </a:r>
            <a:r>
              <a:rPr lang="en-US" sz="2000" b="1" dirty="0" smtClean="0"/>
              <a:t>frustrated  </a:t>
            </a:r>
          </a:p>
          <a:p>
            <a:pPr marL="393700" lvl="1" indent="0" eaLnBrk="1" hangingPunct="1">
              <a:buClr>
                <a:srgbClr val="D51DB2"/>
              </a:buClr>
              <a:buNone/>
            </a:pPr>
            <a:endParaRPr lang="en-US" sz="1200" b="1" dirty="0"/>
          </a:p>
          <a:p>
            <a:pPr marL="393700" lvl="1" indent="0" eaLnBrk="1" hangingPunct="1">
              <a:buClr>
                <a:srgbClr val="D51DB2"/>
              </a:buClr>
              <a:buNone/>
            </a:pPr>
            <a:r>
              <a:rPr lang="en-US" sz="2000" b="1" dirty="0" smtClean="0"/>
              <a:t>Those </a:t>
            </a:r>
            <a:r>
              <a:rPr lang="en-US" sz="2000" b="1" dirty="0"/>
              <a:t>who know at least the basics can connect in more meaningful ways to other </a:t>
            </a:r>
            <a:r>
              <a:rPr lang="en-US" sz="2000" b="1" dirty="0" smtClean="0"/>
              <a:t>cultures  </a:t>
            </a:r>
          </a:p>
          <a:p>
            <a:pPr marL="393700" lvl="1" indent="0" eaLnBrk="1" hangingPunct="1">
              <a:buClr>
                <a:srgbClr val="D51DB2"/>
              </a:buClr>
              <a:buNone/>
            </a:pPr>
            <a:endParaRPr lang="en-US" sz="2000" b="1" dirty="0" smtClean="0"/>
          </a:p>
          <a:p>
            <a:pPr marL="393700" lvl="1" indent="0" eaLnBrk="1" hangingPunct="1">
              <a:buClr>
                <a:srgbClr val="D51DB2"/>
              </a:buClr>
              <a:buNone/>
            </a:pPr>
            <a:r>
              <a:rPr lang="en-US" sz="2000" b="1" dirty="0" smtClean="0"/>
              <a:t>Based </a:t>
            </a:r>
            <a:r>
              <a:rPr lang="en-US" sz="2000" b="1" dirty="0"/>
              <a:t>on the findings from interviews conducted in the Fall of 2012 with faculty and students who traveled to Turkey in the Summer of 2012, we have established that  our students will benefit from learning the basics of a language prior to going on a short- or long-term study </a:t>
            </a:r>
            <a:r>
              <a:rPr lang="en-US" sz="2000" b="1" dirty="0" smtClean="0"/>
              <a:t>abroad</a:t>
            </a:r>
          </a:p>
          <a:p>
            <a:pPr marL="393700" lvl="1" indent="0" eaLnBrk="1" hangingPunct="1">
              <a:buClr>
                <a:srgbClr val="D51DB2"/>
              </a:buClr>
              <a:buNone/>
            </a:pPr>
            <a:endParaRPr lang="en-US" sz="1200" b="1" dirty="0" smtClean="0"/>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10</a:t>
            </a:fld>
            <a:endParaRPr lang="en-US" altLang="en-US">
              <a:solidFill>
                <a:srgbClr val="4A566A"/>
              </a:solidFill>
            </a:endParaRPr>
          </a:p>
        </p:txBody>
      </p:sp>
    </p:spTree>
    <p:extLst>
      <p:ext uri="{BB962C8B-B14F-4D97-AF65-F5344CB8AC3E}">
        <p14:creationId xmlns:p14="http://schemas.microsoft.com/office/powerpoint/2010/main" val="3017762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447800"/>
          </a:xfrm>
        </p:spPr>
        <p:txBody>
          <a:bodyPr/>
          <a:lstStyle/>
          <a:p>
            <a:pPr lvl="1" algn="ctr" eaLnBrk="1" hangingPunct="1"/>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2400" b="1" dirty="0" smtClean="0">
                <a:solidFill>
                  <a:srgbClr val="D51DB2"/>
                </a:solidFill>
              </a:rPr>
              <a:t>Proposed Model: BLIC</a:t>
            </a:r>
            <a:br>
              <a:rPr lang="en-US" altLang="en-US" sz="2400" b="1" dirty="0" smtClean="0">
                <a:solidFill>
                  <a:srgbClr val="D51DB2"/>
                </a:solidFill>
              </a:rPr>
            </a:br>
            <a:r>
              <a:rPr lang="en-US" altLang="en-US" sz="2400" b="1" dirty="0" smtClean="0">
                <a:solidFill>
                  <a:srgbClr val="D51DB2"/>
                </a:solidFill>
              </a:rPr>
              <a:t>Basic Language for Intercultural Communication </a:t>
            </a:r>
            <a:br>
              <a:rPr lang="en-US" altLang="en-US" sz="2400" b="1" dirty="0" smtClean="0">
                <a:solidFill>
                  <a:srgbClr val="D51DB2"/>
                </a:solidFill>
              </a:rPr>
            </a:br>
            <a:r>
              <a:rPr lang="en-US" altLang="en-US" sz="2800" b="1" dirty="0" smtClean="0">
                <a:solidFill>
                  <a:schemeClr val="accent2">
                    <a:lumMod val="50000"/>
                  </a:schemeClr>
                </a:solidFill>
                <a:latin typeface="+mn-lt"/>
              </a:rPr>
              <a:t> </a:t>
            </a:r>
          </a:p>
        </p:txBody>
      </p:sp>
      <p:sp>
        <p:nvSpPr>
          <p:cNvPr id="6147" name="Content Placeholder 2"/>
          <p:cNvSpPr>
            <a:spLocks noGrp="1"/>
          </p:cNvSpPr>
          <p:nvPr>
            <p:ph idx="1"/>
          </p:nvPr>
        </p:nvSpPr>
        <p:spPr>
          <a:xfrm>
            <a:off x="457200" y="1524000"/>
            <a:ext cx="8229600" cy="4541838"/>
          </a:xfrm>
        </p:spPr>
        <p:txBody>
          <a:bodyPr>
            <a:noAutofit/>
          </a:bodyPr>
          <a:lstStyle/>
          <a:p>
            <a:pPr marL="0" indent="0" eaLnBrk="1" hangingPunct="1">
              <a:buClr>
                <a:srgbClr val="D51DB2"/>
              </a:buClr>
              <a:buNone/>
            </a:pPr>
            <a:r>
              <a:rPr lang="en-US" sz="2000" b="1" dirty="0" smtClean="0"/>
              <a:t>Hybrid program (combination of software, online resources, face-to-face communication with native speakers of the target language</a:t>
            </a:r>
          </a:p>
          <a:p>
            <a:pPr marL="0" indent="0" eaLnBrk="1" hangingPunct="1">
              <a:buClr>
                <a:srgbClr val="D51DB2"/>
              </a:buClr>
              <a:buNone/>
            </a:pPr>
            <a:endParaRPr lang="en-US" sz="1100" b="1" dirty="0"/>
          </a:p>
          <a:p>
            <a:pPr marL="0" indent="0" eaLnBrk="1" hangingPunct="1">
              <a:buClr>
                <a:srgbClr val="D51DB2"/>
              </a:buClr>
              <a:buNone/>
            </a:pPr>
            <a:r>
              <a:rPr lang="en-US" sz="2000" b="1" dirty="0" smtClean="0"/>
              <a:t>Flipped format</a:t>
            </a:r>
          </a:p>
          <a:p>
            <a:pPr marL="0" indent="0" eaLnBrk="1" hangingPunct="1">
              <a:buClr>
                <a:srgbClr val="D51DB2"/>
              </a:buClr>
              <a:buNone/>
            </a:pPr>
            <a:endParaRPr lang="en-US" sz="1100" b="1" dirty="0" smtClean="0"/>
          </a:p>
          <a:p>
            <a:pPr marL="0" indent="0" eaLnBrk="1" hangingPunct="1">
              <a:buClr>
                <a:srgbClr val="D51DB2"/>
              </a:buClr>
              <a:buNone/>
            </a:pPr>
            <a:r>
              <a:rPr lang="en-US" sz="2000" b="1" u="sng" dirty="0" smtClean="0"/>
              <a:t>Guided </a:t>
            </a:r>
            <a:r>
              <a:rPr lang="en-US" sz="2000" b="1" u="sng" dirty="0"/>
              <a:t>self- study </a:t>
            </a:r>
            <a:r>
              <a:rPr lang="en-US" sz="2000" b="1" dirty="0"/>
              <a:t>of the basics of modern foreign languages that </a:t>
            </a:r>
            <a:r>
              <a:rPr lang="en-US" sz="2000" b="1" u="sng" dirty="0"/>
              <a:t>are not offered</a:t>
            </a:r>
            <a:r>
              <a:rPr lang="en-US" sz="2000" b="1" dirty="0"/>
              <a:t> as traditional language courses at the </a:t>
            </a:r>
            <a:r>
              <a:rPr lang="en-US" sz="2000" b="1" dirty="0" smtClean="0"/>
              <a:t>College</a:t>
            </a:r>
          </a:p>
          <a:p>
            <a:pPr marL="0" indent="0" eaLnBrk="1" hangingPunct="1">
              <a:buClr>
                <a:srgbClr val="D51DB2"/>
              </a:buClr>
              <a:buNone/>
            </a:pPr>
            <a:endParaRPr lang="en-US" sz="1100" b="1" dirty="0"/>
          </a:p>
          <a:p>
            <a:pPr marL="0" indent="0" eaLnBrk="1" hangingPunct="1">
              <a:buClr>
                <a:srgbClr val="D51DB2"/>
              </a:buClr>
              <a:buNone/>
            </a:pPr>
            <a:r>
              <a:rPr lang="en-US" sz="2000" b="1" dirty="0" smtClean="0"/>
              <a:t>BLIC becomes a required component of a MILA course</a:t>
            </a:r>
          </a:p>
          <a:p>
            <a:pPr marL="0" indent="0" eaLnBrk="1" hangingPunct="1">
              <a:buClr>
                <a:srgbClr val="D51DB2"/>
              </a:buClr>
              <a:buNone/>
            </a:pPr>
            <a:r>
              <a:rPr lang="en-US" sz="2000" b="1" dirty="0" smtClean="0"/>
              <a:t>Students receive .5 credit for this component of the course</a:t>
            </a:r>
            <a:endParaRPr lang="en-US" sz="2000" b="1" dirty="0"/>
          </a:p>
          <a:p>
            <a:pPr marL="0" indent="0" eaLnBrk="1" hangingPunct="1">
              <a:buClr>
                <a:srgbClr val="D51DB2"/>
              </a:buClr>
              <a:buNone/>
            </a:pPr>
            <a:endParaRPr lang="en-US" sz="1100" b="1" dirty="0" smtClean="0"/>
          </a:p>
          <a:p>
            <a:pPr marL="0" indent="0" eaLnBrk="1" hangingPunct="1">
              <a:buClr>
                <a:srgbClr val="D51DB2"/>
              </a:buClr>
              <a:buNone/>
            </a:pPr>
            <a:r>
              <a:rPr lang="en-US" sz="2000" b="1" dirty="0" smtClean="0"/>
              <a:t>The </a:t>
            </a:r>
            <a:r>
              <a:rPr lang="en-US" sz="2000" b="1" dirty="0"/>
              <a:t>program would </a:t>
            </a:r>
            <a:r>
              <a:rPr lang="en-US" sz="2000" b="1" u="sng" dirty="0"/>
              <a:t>NOT</a:t>
            </a:r>
            <a:r>
              <a:rPr lang="en-US" sz="2000" b="1" dirty="0"/>
              <a:t> replace the current Foreign Language </a:t>
            </a:r>
            <a:r>
              <a:rPr lang="en-US" sz="2000" b="1" dirty="0" smtClean="0"/>
              <a:t>Requirement, </a:t>
            </a:r>
            <a:r>
              <a:rPr lang="en-US" sz="2000" b="1" dirty="0"/>
              <a:t>nor would it count toward the </a:t>
            </a:r>
            <a:r>
              <a:rPr lang="en-US" sz="2000" b="1" dirty="0" smtClean="0"/>
              <a:t> FL Requirement </a:t>
            </a:r>
            <a:endParaRPr lang="en-US" sz="2000" b="1" dirty="0"/>
          </a:p>
          <a:p>
            <a:pPr marL="0" indent="0" eaLnBrk="1" hangingPunct="1">
              <a:buClr>
                <a:srgbClr val="D51DB2"/>
              </a:buClr>
              <a:buNone/>
            </a:pPr>
            <a:endParaRPr lang="en-US" sz="2000" b="1" dirty="0" smtClean="0"/>
          </a:p>
          <a:p>
            <a:pPr marL="0" indent="0" eaLnBrk="1" hangingPunct="1">
              <a:buClr>
                <a:srgbClr val="D51DB2"/>
              </a:buClr>
              <a:buNone/>
            </a:pPr>
            <a:endParaRPr lang="en-US" altLang="en-US" sz="2000" b="1" dirty="0" smtClean="0">
              <a:solidFill>
                <a:srgbClr val="D51DB2"/>
              </a:solidFill>
            </a:endParaRPr>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11</a:t>
            </a:fld>
            <a:endParaRPr lang="en-US" altLang="en-US">
              <a:solidFill>
                <a:srgbClr val="4A566A"/>
              </a:solidFill>
            </a:endParaRPr>
          </a:p>
        </p:txBody>
      </p:sp>
    </p:spTree>
    <p:extLst>
      <p:ext uri="{BB962C8B-B14F-4D97-AF65-F5344CB8AC3E}">
        <p14:creationId xmlns:p14="http://schemas.microsoft.com/office/powerpoint/2010/main" val="9815571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447800"/>
          </a:xfrm>
        </p:spPr>
        <p:txBody>
          <a:bodyPr/>
          <a:lstStyle/>
          <a:p>
            <a:pPr lvl="1" algn="ctr" eaLnBrk="1" hangingPunct="1"/>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2400" b="1" dirty="0" smtClean="0">
                <a:solidFill>
                  <a:srgbClr val="D51DB2"/>
                </a:solidFill>
              </a:rPr>
              <a:t/>
            </a:r>
            <a:br>
              <a:rPr lang="en-US" altLang="en-US" sz="2400" b="1" dirty="0" smtClean="0">
                <a:solidFill>
                  <a:srgbClr val="D51DB2"/>
                </a:solidFill>
              </a:rPr>
            </a:br>
            <a:r>
              <a:rPr lang="en-US" altLang="en-US" sz="2400" b="1" dirty="0" smtClean="0">
                <a:solidFill>
                  <a:srgbClr val="D51DB2"/>
                </a:solidFill>
              </a:rPr>
              <a:t>Basic Language for Intercultural Communication </a:t>
            </a:r>
            <a:br>
              <a:rPr lang="en-US" altLang="en-US" sz="2400" b="1" dirty="0" smtClean="0">
                <a:solidFill>
                  <a:srgbClr val="D51DB2"/>
                </a:solidFill>
              </a:rPr>
            </a:br>
            <a:r>
              <a:rPr lang="en-US" altLang="en-US" sz="2800" b="1" dirty="0" smtClean="0">
                <a:solidFill>
                  <a:schemeClr val="accent2">
                    <a:lumMod val="50000"/>
                  </a:schemeClr>
                </a:solidFill>
                <a:latin typeface="+mn-lt"/>
              </a:rPr>
              <a:t> </a:t>
            </a:r>
          </a:p>
        </p:txBody>
      </p:sp>
      <p:sp>
        <p:nvSpPr>
          <p:cNvPr id="6147" name="Content Placeholder 2"/>
          <p:cNvSpPr>
            <a:spLocks noGrp="1"/>
          </p:cNvSpPr>
          <p:nvPr>
            <p:ph idx="1"/>
          </p:nvPr>
        </p:nvSpPr>
        <p:spPr>
          <a:xfrm>
            <a:off x="457200" y="1524000"/>
            <a:ext cx="8229600" cy="4541838"/>
          </a:xfrm>
        </p:spPr>
        <p:txBody>
          <a:bodyPr>
            <a:noAutofit/>
          </a:bodyPr>
          <a:lstStyle/>
          <a:p>
            <a:pPr marL="0" indent="0" eaLnBrk="1" hangingPunct="1">
              <a:buClr>
                <a:srgbClr val="D51DB2"/>
              </a:buClr>
              <a:buNone/>
            </a:pPr>
            <a:r>
              <a:rPr lang="en-US" sz="1800" b="1" dirty="0"/>
              <a:t>I</a:t>
            </a:r>
            <a:r>
              <a:rPr lang="en-US" sz="1800" b="1" dirty="0" smtClean="0"/>
              <a:t>n </a:t>
            </a:r>
            <a:r>
              <a:rPr lang="en-US" sz="1800" b="1" dirty="0"/>
              <a:t>collaboration with an interested faculty/department, the </a:t>
            </a:r>
            <a:r>
              <a:rPr lang="en-US" sz="1800" b="1" dirty="0" smtClean="0"/>
              <a:t>Language Learning Center </a:t>
            </a:r>
            <a:r>
              <a:rPr lang="en-US" sz="1800" b="1" dirty="0"/>
              <a:t>will prepare a language study kit, </a:t>
            </a:r>
            <a:r>
              <a:rPr lang="en-US" sz="1800" b="1" dirty="0" smtClean="0"/>
              <a:t>including:</a:t>
            </a:r>
          </a:p>
          <a:p>
            <a:pPr marL="0" indent="0" eaLnBrk="1" hangingPunct="1">
              <a:buClr>
                <a:srgbClr val="D51DB2"/>
              </a:buClr>
              <a:buNone/>
            </a:pPr>
            <a:r>
              <a:rPr lang="en-US" sz="1800" b="1" dirty="0"/>
              <a:t>	</a:t>
            </a:r>
            <a:r>
              <a:rPr lang="en-US" sz="1800" b="1" dirty="0" smtClean="0"/>
              <a:t>  </a:t>
            </a:r>
            <a:r>
              <a:rPr lang="en-US" sz="1800" b="1" dirty="0"/>
              <a:t>syllabus/course of study </a:t>
            </a:r>
            <a:r>
              <a:rPr lang="en-US" sz="1800" b="1" dirty="0" smtClean="0"/>
              <a:t>outline</a:t>
            </a:r>
          </a:p>
          <a:p>
            <a:pPr marL="0" indent="0" eaLnBrk="1" hangingPunct="1">
              <a:buClr>
                <a:srgbClr val="D51DB2"/>
              </a:buClr>
              <a:buNone/>
            </a:pPr>
            <a:r>
              <a:rPr lang="en-US" sz="1800" b="1" dirty="0"/>
              <a:t>	</a:t>
            </a:r>
            <a:r>
              <a:rPr lang="en-US" sz="1800" b="1" dirty="0" smtClean="0"/>
              <a:t>  software &amp; online materials </a:t>
            </a:r>
          </a:p>
          <a:p>
            <a:pPr marL="0" indent="0" eaLnBrk="1" hangingPunct="1">
              <a:buClr>
                <a:srgbClr val="D51DB2"/>
              </a:buClr>
              <a:buNone/>
            </a:pPr>
            <a:r>
              <a:rPr lang="en-US" sz="1800" b="1" dirty="0"/>
              <a:t>	</a:t>
            </a:r>
            <a:r>
              <a:rPr lang="en-US" sz="1800" b="1" dirty="0" smtClean="0"/>
              <a:t>  self-assessment </a:t>
            </a:r>
            <a:r>
              <a:rPr lang="en-US" sz="1800" b="1" dirty="0"/>
              <a:t>tools for basic </a:t>
            </a:r>
            <a:r>
              <a:rPr lang="en-US" sz="1800" b="1" dirty="0" smtClean="0"/>
              <a:t>Turkish </a:t>
            </a:r>
            <a:endParaRPr lang="en-US" sz="1800" b="1" dirty="0"/>
          </a:p>
          <a:p>
            <a:pPr marL="0" indent="0" eaLnBrk="1" hangingPunct="1">
              <a:buClr>
                <a:srgbClr val="D51DB2"/>
              </a:buClr>
              <a:buNone/>
            </a:pPr>
            <a:endParaRPr lang="en-US" sz="1200" b="1" dirty="0" smtClean="0"/>
          </a:p>
          <a:p>
            <a:pPr marL="0" indent="0" eaLnBrk="1" hangingPunct="1">
              <a:buClr>
                <a:srgbClr val="D51DB2"/>
              </a:buClr>
              <a:buNone/>
            </a:pPr>
            <a:r>
              <a:rPr lang="en-US" sz="1800" b="1" dirty="0" smtClean="0"/>
              <a:t>Faculty </a:t>
            </a:r>
            <a:r>
              <a:rPr lang="en-US" sz="1800" b="1" dirty="0"/>
              <a:t>in the Political Science and History Departments will identify and recruit peer- and/or community partners, native speakers of Turkish, who will conduct face-to-face conversation sessions with </a:t>
            </a:r>
            <a:r>
              <a:rPr lang="en-US" sz="1800" b="1" dirty="0" smtClean="0"/>
              <a:t>students</a:t>
            </a:r>
          </a:p>
          <a:p>
            <a:pPr marL="0" indent="0" eaLnBrk="1" hangingPunct="1">
              <a:buClr>
                <a:srgbClr val="D51DB2"/>
              </a:buClr>
              <a:buNone/>
            </a:pPr>
            <a:endParaRPr lang="en-US" sz="1200" b="1" dirty="0"/>
          </a:p>
          <a:p>
            <a:pPr marL="0" indent="0" eaLnBrk="1" hangingPunct="1">
              <a:buClr>
                <a:srgbClr val="D51DB2"/>
              </a:buClr>
              <a:buNone/>
            </a:pPr>
            <a:r>
              <a:rPr lang="en-US" sz="1800" b="1" dirty="0" smtClean="0"/>
              <a:t>The </a:t>
            </a:r>
            <a:r>
              <a:rPr lang="en-US" sz="1800" b="1" dirty="0"/>
              <a:t>LLC will train peer- and community partners in language learning strategies and will provide other relevant </a:t>
            </a:r>
            <a:r>
              <a:rPr lang="en-US" sz="1800" b="1" dirty="0" smtClean="0"/>
              <a:t>information  </a:t>
            </a:r>
          </a:p>
          <a:p>
            <a:pPr marL="0" indent="0" eaLnBrk="1" hangingPunct="1">
              <a:buClr>
                <a:srgbClr val="D51DB2"/>
              </a:buClr>
              <a:buNone/>
            </a:pPr>
            <a:endParaRPr lang="en-US" sz="1200" b="1" dirty="0"/>
          </a:p>
          <a:p>
            <a:pPr marL="0" indent="0" eaLnBrk="1" hangingPunct="1">
              <a:buClr>
                <a:srgbClr val="D51DB2"/>
              </a:buClr>
              <a:buNone/>
            </a:pPr>
            <a:r>
              <a:rPr lang="en-US" sz="1800" b="1" dirty="0" smtClean="0"/>
              <a:t>Online </a:t>
            </a:r>
            <a:r>
              <a:rPr lang="en-US" sz="1800" b="1" dirty="0"/>
              <a:t>facilitators for those preparing to travel </a:t>
            </a:r>
            <a:r>
              <a:rPr lang="en-US" sz="1800" b="1" dirty="0" smtClean="0"/>
              <a:t>abroad ???</a:t>
            </a:r>
            <a:endParaRPr lang="en-US" altLang="en-US" sz="1800" b="1" dirty="0"/>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12</a:t>
            </a:fld>
            <a:endParaRPr lang="en-US" altLang="en-US">
              <a:solidFill>
                <a:srgbClr val="4A566A"/>
              </a:solidFill>
            </a:endParaRPr>
          </a:p>
        </p:txBody>
      </p:sp>
    </p:spTree>
    <p:extLst>
      <p:ext uri="{BB962C8B-B14F-4D97-AF65-F5344CB8AC3E}">
        <p14:creationId xmlns:p14="http://schemas.microsoft.com/office/powerpoint/2010/main" val="3696092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447800"/>
          </a:xfrm>
        </p:spPr>
        <p:txBody>
          <a:bodyPr/>
          <a:lstStyle/>
          <a:p>
            <a:pPr lvl="1" algn="ctr" eaLnBrk="1" hangingPunct="1"/>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2400" b="1" dirty="0" smtClean="0">
                <a:solidFill>
                  <a:srgbClr val="D51DB2"/>
                </a:solidFill>
              </a:rPr>
              <a:t/>
            </a:r>
            <a:br>
              <a:rPr lang="en-US" altLang="en-US" sz="2400" b="1" dirty="0" smtClean="0">
                <a:solidFill>
                  <a:srgbClr val="D51DB2"/>
                </a:solidFill>
              </a:rPr>
            </a:br>
            <a:r>
              <a:rPr lang="en-US" altLang="en-US" sz="3200" b="1" dirty="0" smtClean="0">
                <a:solidFill>
                  <a:srgbClr val="D51DB2"/>
                </a:solidFill>
              </a:rPr>
              <a:t>Discussion</a:t>
            </a:r>
            <a:br>
              <a:rPr lang="en-US" altLang="en-US" sz="3200" b="1" dirty="0" smtClean="0">
                <a:solidFill>
                  <a:srgbClr val="D51DB2"/>
                </a:solidFill>
              </a:rPr>
            </a:br>
            <a:r>
              <a:rPr lang="en-US" altLang="en-US" sz="2800" b="1" dirty="0" smtClean="0">
                <a:solidFill>
                  <a:schemeClr val="accent2">
                    <a:lumMod val="50000"/>
                  </a:schemeClr>
                </a:solidFill>
                <a:latin typeface="+mn-lt"/>
              </a:rPr>
              <a:t> </a:t>
            </a:r>
          </a:p>
        </p:txBody>
      </p:sp>
      <p:sp>
        <p:nvSpPr>
          <p:cNvPr id="6147" name="Content Placeholder 2"/>
          <p:cNvSpPr>
            <a:spLocks noGrp="1"/>
          </p:cNvSpPr>
          <p:nvPr>
            <p:ph idx="1"/>
          </p:nvPr>
        </p:nvSpPr>
        <p:spPr>
          <a:xfrm>
            <a:off x="457200" y="1524000"/>
            <a:ext cx="8229600" cy="4541838"/>
          </a:xfrm>
        </p:spPr>
        <p:txBody>
          <a:bodyPr>
            <a:noAutofit/>
          </a:bodyPr>
          <a:lstStyle/>
          <a:p>
            <a:pPr marL="0" indent="0" eaLnBrk="1" hangingPunct="1">
              <a:buClr>
                <a:srgbClr val="D51DB2"/>
              </a:buClr>
              <a:buNone/>
            </a:pPr>
            <a:endParaRPr lang="en-US" sz="1200" b="1" dirty="0" smtClean="0"/>
          </a:p>
          <a:p>
            <a:pPr marL="0" indent="0" eaLnBrk="1" hangingPunct="1">
              <a:buClr>
                <a:srgbClr val="D51DB2"/>
              </a:buClr>
              <a:buNone/>
            </a:pPr>
            <a:r>
              <a:rPr lang="en-US" sz="2400" b="1" dirty="0" smtClean="0"/>
              <a:t>Assessment Tools:  </a:t>
            </a:r>
            <a:endParaRPr lang="en-US" sz="2400" b="1" dirty="0"/>
          </a:p>
          <a:p>
            <a:pPr marL="0" indent="0" eaLnBrk="1" hangingPunct="1">
              <a:buClr>
                <a:srgbClr val="D51DB2"/>
              </a:buClr>
              <a:buNone/>
            </a:pPr>
            <a:r>
              <a:rPr lang="en-US" sz="2400" b="1" dirty="0" smtClean="0"/>
              <a:t>	Objective Testing : CEFR objective Tests???</a:t>
            </a:r>
          </a:p>
          <a:p>
            <a:pPr marL="0" indent="0" eaLnBrk="1" hangingPunct="1">
              <a:buClr>
                <a:srgbClr val="D51DB2"/>
              </a:buClr>
              <a:buNone/>
            </a:pPr>
            <a:r>
              <a:rPr lang="en-US" sz="2400" b="1" dirty="0"/>
              <a:t>	</a:t>
            </a:r>
            <a:r>
              <a:rPr lang="en-US" sz="2400" b="1" dirty="0" smtClean="0"/>
              <a:t>Self-reported: CEFR Rubrics </a:t>
            </a:r>
          </a:p>
          <a:p>
            <a:pPr marL="0" indent="0" eaLnBrk="1" hangingPunct="1">
              <a:buClr>
                <a:srgbClr val="D51DB2"/>
              </a:buClr>
              <a:buNone/>
            </a:pPr>
            <a:endParaRPr lang="en-US" sz="2400" b="1" dirty="0" smtClean="0"/>
          </a:p>
          <a:p>
            <a:pPr marL="0" indent="0" eaLnBrk="1" hangingPunct="1">
              <a:buClr>
                <a:srgbClr val="D51DB2"/>
              </a:buClr>
              <a:buNone/>
            </a:pPr>
            <a:r>
              <a:rPr lang="en-US" sz="2400" b="1" dirty="0" smtClean="0"/>
              <a:t>Facilitation:</a:t>
            </a:r>
          </a:p>
          <a:p>
            <a:pPr marL="0" indent="0" eaLnBrk="1" hangingPunct="1">
              <a:buClr>
                <a:srgbClr val="D51DB2"/>
              </a:buClr>
              <a:buNone/>
            </a:pPr>
            <a:r>
              <a:rPr lang="en-US" sz="2400" b="1" dirty="0"/>
              <a:t>	</a:t>
            </a:r>
            <a:r>
              <a:rPr lang="en-US" sz="2400" b="1" dirty="0" smtClean="0"/>
              <a:t>Face-to-Face???</a:t>
            </a:r>
          </a:p>
          <a:p>
            <a:pPr marL="0" indent="0" eaLnBrk="1" hangingPunct="1">
              <a:buClr>
                <a:srgbClr val="D51DB2"/>
              </a:buClr>
              <a:buNone/>
            </a:pPr>
            <a:r>
              <a:rPr lang="en-US" sz="2400" b="1"/>
              <a:t>	</a:t>
            </a:r>
            <a:r>
              <a:rPr lang="en-US" sz="2400" b="1" smtClean="0"/>
              <a:t>Online???</a:t>
            </a:r>
            <a:endParaRPr lang="en-US" sz="2400" b="1" dirty="0" smtClean="0"/>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13</a:t>
            </a:fld>
            <a:endParaRPr lang="en-US" altLang="en-US">
              <a:solidFill>
                <a:srgbClr val="4A566A"/>
              </a:solidFill>
            </a:endParaRPr>
          </a:p>
        </p:txBody>
      </p:sp>
    </p:spTree>
    <p:extLst>
      <p:ext uri="{BB962C8B-B14F-4D97-AF65-F5344CB8AC3E}">
        <p14:creationId xmlns:p14="http://schemas.microsoft.com/office/powerpoint/2010/main" val="3664241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314325"/>
            <a:ext cx="8229600" cy="1143000"/>
          </a:xfrm>
        </p:spPr>
        <p:txBody>
          <a:bodyPr/>
          <a:lstStyle/>
          <a:p>
            <a:pPr algn="ctr" eaLnBrk="1" hangingPunct="1"/>
            <a:r>
              <a:rPr lang="en-US" altLang="en-US" sz="3600" b="1" smtClean="0">
                <a:solidFill>
                  <a:srgbClr val="D51DB2"/>
                </a:solidFill>
              </a:rPr>
              <a:t>Contact Information:</a:t>
            </a:r>
          </a:p>
        </p:txBody>
      </p:sp>
      <p:sp>
        <p:nvSpPr>
          <p:cNvPr id="29699" name="Content Placeholder 2"/>
          <p:cNvSpPr>
            <a:spLocks noGrp="1"/>
          </p:cNvSpPr>
          <p:nvPr>
            <p:ph idx="1"/>
          </p:nvPr>
        </p:nvSpPr>
        <p:spPr/>
        <p:txBody>
          <a:bodyPr/>
          <a:lstStyle/>
          <a:p>
            <a:pPr algn="ctr" eaLnBrk="1" hangingPunct="1">
              <a:lnSpc>
                <a:spcPct val="70000"/>
              </a:lnSpc>
              <a:buFontTx/>
              <a:buNone/>
            </a:pPr>
            <a:r>
              <a:rPr lang="en-US" altLang="en-US" sz="2800" b="1" i="1" dirty="0" smtClean="0"/>
              <a:t>Dr. Luba Iskold</a:t>
            </a:r>
          </a:p>
          <a:p>
            <a:pPr algn="ctr" eaLnBrk="1" hangingPunct="1">
              <a:lnSpc>
                <a:spcPct val="70000"/>
              </a:lnSpc>
              <a:buFontTx/>
              <a:buNone/>
            </a:pPr>
            <a:endParaRPr lang="en-US" altLang="en-US" sz="2800" b="1" i="1" dirty="0" smtClean="0"/>
          </a:p>
          <a:p>
            <a:pPr algn="ctr" eaLnBrk="1" hangingPunct="1">
              <a:lnSpc>
                <a:spcPct val="70000"/>
              </a:lnSpc>
              <a:buFontTx/>
              <a:buNone/>
            </a:pPr>
            <a:r>
              <a:rPr lang="en-US" altLang="en-US" sz="2200" dirty="0" smtClean="0"/>
              <a:t>2400 Chew Street</a:t>
            </a:r>
          </a:p>
          <a:p>
            <a:pPr algn="ctr" eaLnBrk="1" hangingPunct="1">
              <a:lnSpc>
                <a:spcPct val="70000"/>
              </a:lnSpc>
              <a:buFontTx/>
              <a:buNone/>
            </a:pPr>
            <a:r>
              <a:rPr lang="en-US" altLang="en-US" sz="2200" dirty="0" smtClean="0"/>
              <a:t>Muhlenberg College,</a:t>
            </a:r>
          </a:p>
          <a:p>
            <a:pPr algn="ctr" eaLnBrk="1" hangingPunct="1">
              <a:lnSpc>
                <a:spcPct val="70000"/>
              </a:lnSpc>
              <a:buFontTx/>
              <a:buNone/>
            </a:pPr>
            <a:r>
              <a:rPr lang="en-US" altLang="en-US" sz="2200" dirty="0" smtClean="0"/>
              <a:t>Department of Languages, Literatures and Cultures,</a:t>
            </a:r>
          </a:p>
          <a:p>
            <a:pPr algn="ctr" eaLnBrk="1" hangingPunct="1">
              <a:lnSpc>
                <a:spcPct val="70000"/>
              </a:lnSpc>
              <a:buFontTx/>
              <a:buNone/>
            </a:pPr>
            <a:r>
              <a:rPr lang="en-US" altLang="en-US" sz="2200" dirty="0" smtClean="0"/>
              <a:t>Allentown, PA 18104</a:t>
            </a:r>
          </a:p>
          <a:p>
            <a:pPr algn="ctr" eaLnBrk="1" hangingPunct="1">
              <a:lnSpc>
                <a:spcPct val="70000"/>
              </a:lnSpc>
              <a:buFontTx/>
              <a:buNone/>
            </a:pPr>
            <a:endParaRPr lang="en-US" altLang="en-US" sz="2200" dirty="0" smtClean="0"/>
          </a:p>
          <a:p>
            <a:pPr algn="ctr" eaLnBrk="1" hangingPunct="1">
              <a:lnSpc>
                <a:spcPct val="70000"/>
              </a:lnSpc>
              <a:buFontTx/>
              <a:buNone/>
            </a:pPr>
            <a:r>
              <a:rPr lang="en-US" altLang="en-US" sz="2200" dirty="0" smtClean="0"/>
              <a:t>Phone: 484-664-3516</a:t>
            </a:r>
            <a:br>
              <a:rPr lang="en-US" altLang="en-US" sz="2200" dirty="0" smtClean="0"/>
            </a:br>
            <a:r>
              <a:rPr lang="en-US" altLang="en-US" sz="2200" dirty="0" smtClean="0"/>
              <a:t>Fax: 484-664-3722</a:t>
            </a:r>
          </a:p>
          <a:p>
            <a:pPr algn="ctr" eaLnBrk="1" hangingPunct="1">
              <a:lnSpc>
                <a:spcPct val="70000"/>
              </a:lnSpc>
              <a:buFontTx/>
              <a:buNone/>
            </a:pPr>
            <a:r>
              <a:rPr lang="en-US" altLang="en-US" sz="2200" dirty="0" smtClean="0"/>
              <a:t/>
            </a:r>
            <a:br>
              <a:rPr lang="en-US" altLang="en-US" sz="2200" dirty="0" smtClean="0"/>
            </a:br>
            <a:r>
              <a:rPr lang="en-US" altLang="en-US" sz="2800" dirty="0" smtClean="0"/>
              <a:t>E-mail: </a:t>
            </a:r>
            <a:r>
              <a:rPr lang="en-US" altLang="en-US" sz="2800" dirty="0" smtClean="0">
                <a:solidFill>
                  <a:srgbClr val="0083B7"/>
                </a:solidFill>
              </a:rPr>
              <a:t>iskold@muhlenberg.edu</a:t>
            </a:r>
          </a:p>
          <a:p>
            <a:pPr algn="ctr" eaLnBrk="1" hangingPunct="1">
              <a:lnSpc>
                <a:spcPct val="70000"/>
              </a:lnSpc>
              <a:buFontTx/>
              <a:buNone/>
            </a:pPr>
            <a:r>
              <a:rPr lang="en-US" altLang="en-US" sz="2000" dirty="0" smtClean="0"/>
              <a:t>http://www.muhlenberg.edu/depts/forlang/LLC/iskold_home/index.htm </a:t>
            </a:r>
          </a:p>
          <a:p>
            <a:pPr eaLnBrk="1" hangingPunct="1">
              <a:lnSpc>
                <a:spcPct val="80000"/>
              </a:lnSpc>
            </a:pPr>
            <a:endParaRPr lang="en-US" altLang="en-US" sz="2100" dirty="0" smtClean="0"/>
          </a:p>
        </p:txBody>
      </p:sp>
      <p:sp>
        <p:nvSpPr>
          <p:cNvPr id="3379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352487-D09C-4047-ABED-4394D117100C}" type="slidenum">
              <a:rPr lang="en-US" altLang="en-US">
                <a:solidFill>
                  <a:srgbClr val="4A566A"/>
                </a:solidFill>
              </a:rPr>
              <a:pPr eaLnBrk="1" hangingPunct="1"/>
              <a:t>14</a:t>
            </a:fld>
            <a:endParaRPr lang="en-US" altLang="en-US">
              <a:solidFill>
                <a:srgbClr val="4A566A"/>
              </a:solidFill>
            </a:endParaRPr>
          </a:p>
        </p:txBody>
      </p:sp>
    </p:spTree>
    <p:extLst>
      <p:ext uri="{BB962C8B-B14F-4D97-AF65-F5344CB8AC3E}">
        <p14:creationId xmlns:p14="http://schemas.microsoft.com/office/powerpoint/2010/main" val="59272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143000"/>
          </a:xfrm>
        </p:spPr>
        <p:txBody>
          <a:bodyPr/>
          <a:lstStyle/>
          <a:p>
            <a:pPr algn="ctr" eaLnBrk="1" hangingPunct="1"/>
            <a:r>
              <a:rPr lang="en-US" altLang="en-US" sz="3600" b="1" dirty="0" smtClean="0">
                <a:solidFill>
                  <a:srgbClr val="D51DB2"/>
                </a:solidFill>
              </a:rPr>
              <a:t>Presentation Outline</a:t>
            </a:r>
          </a:p>
        </p:txBody>
      </p:sp>
      <p:sp>
        <p:nvSpPr>
          <p:cNvPr id="6147" name="Content Placeholder 2"/>
          <p:cNvSpPr>
            <a:spLocks noGrp="1"/>
          </p:cNvSpPr>
          <p:nvPr>
            <p:ph idx="1"/>
          </p:nvPr>
        </p:nvSpPr>
        <p:spPr>
          <a:xfrm>
            <a:off x="457200" y="1524000"/>
            <a:ext cx="8229600" cy="4541838"/>
          </a:xfrm>
        </p:spPr>
        <p:txBody>
          <a:bodyPr>
            <a:normAutofit fontScale="85000" lnSpcReduction="20000"/>
          </a:bodyPr>
          <a:lstStyle/>
          <a:p>
            <a:pPr eaLnBrk="1" hangingPunct="1">
              <a:lnSpc>
                <a:spcPct val="150000"/>
              </a:lnSpc>
              <a:buClr>
                <a:srgbClr val="D51DB2"/>
              </a:buClr>
            </a:pPr>
            <a:r>
              <a:rPr lang="en-US" altLang="en-US" sz="3300" b="1" dirty="0" smtClean="0"/>
              <a:t>Introduction &amp; Background</a:t>
            </a:r>
          </a:p>
          <a:p>
            <a:pPr eaLnBrk="1" hangingPunct="1">
              <a:lnSpc>
                <a:spcPct val="150000"/>
              </a:lnSpc>
              <a:buClr>
                <a:srgbClr val="D51DB2"/>
              </a:buClr>
            </a:pPr>
            <a:r>
              <a:rPr lang="en-US" altLang="en-US" sz="3300" b="1" dirty="0" smtClean="0"/>
              <a:t>What is a MILA  Experience?</a:t>
            </a:r>
          </a:p>
          <a:p>
            <a:pPr eaLnBrk="1" hangingPunct="1">
              <a:lnSpc>
                <a:spcPct val="150000"/>
              </a:lnSpc>
              <a:buClr>
                <a:srgbClr val="D51DB2"/>
              </a:buClr>
            </a:pPr>
            <a:r>
              <a:rPr lang="en-US" altLang="en-US" sz="3300" b="1" dirty="0" smtClean="0"/>
              <a:t>Purpose of the Study</a:t>
            </a:r>
          </a:p>
          <a:p>
            <a:pPr eaLnBrk="1" hangingPunct="1">
              <a:lnSpc>
                <a:spcPct val="150000"/>
              </a:lnSpc>
              <a:buClr>
                <a:srgbClr val="D51DB2"/>
              </a:buClr>
            </a:pPr>
            <a:r>
              <a:rPr lang="en-US" altLang="en-US" sz="3300" b="1" dirty="0" smtClean="0"/>
              <a:t>Research Questions</a:t>
            </a:r>
          </a:p>
          <a:p>
            <a:pPr eaLnBrk="1" hangingPunct="1">
              <a:lnSpc>
                <a:spcPct val="150000"/>
              </a:lnSpc>
              <a:buClr>
                <a:srgbClr val="D51DB2"/>
              </a:buClr>
            </a:pPr>
            <a:r>
              <a:rPr lang="en-US" altLang="en-US" sz="3300" b="1" dirty="0" smtClean="0"/>
              <a:t>Methodology	</a:t>
            </a:r>
          </a:p>
          <a:p>
            <a:pPr eaLnBrk="1" hangingPunct="1">
              <a:lnSpc>
                <a:spcPct val="150000"/>
              </a:lnSpc>
              <a:buClr>
                <a:srgbClr val="D51DB2"/>
              </a:buClr>
            </a:pPr>
            <a:r>
              <a:rPr lang="en-US" altLang="en-US" sz="3300" b="1" dirty="0" smtClean="0"/>
              <a:t> Thinking through the Muhlenberg Model</a:t>
            </a:r>
          </a:p>
          <a:p>
            <a:pPr eaLnBrk="1" hangingPunct="1">
              <a:lnSpc>
                <a:spcPct val="150000"/>
              </a:lnSpc>
              <a:buClr>
                <a:srgbClr val="D51DB2"/>
              </a:buClr>
            </a:pPr>
            <a:r>
              <a:rPr lang="en-US" altLang="en-US" sz="3300" b="1" dirty="0" smtClean="0"/>
              <a:t> Discussion</a:t>
            </a:r>
          </a:p>
          <a:p>
            <a:pPr lvl="1" eaLnBrk="1" hangingPunct="1">
              <a:lnSpc>
                <a:spcPct val="90000"/>
              </a:lnSpc>
              <a:buClr>
                <a:srgbClr val="D51DB2"/>
              </a:buClr>
            </a:pPr>
            <a:endParaRPr lang="en-US" altLang="en-US" sz="1800" dirty="0" smtClean="0"/>
          </a:p>
          <a:p>
            <a:pPr eaLnBrk="1" hangingPunct="1">
              <a:lnSpc>
                <a:spcPct val="80000"/>
              </a:lnSpc>
              <a:buClr>
                <a:srgbClr val="FEB80A"/>
              </a:buClr>
              <a:buFont typeface="Wingdings 2" pitchFamily="18" charset="2"/>
              <a:buNone/>
            </a:pPr>
            <a:endParaRPr lang="en-US" altLang="en-US" sz="2000" dirty="0" smtClean="0"/>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2</a:t>
            </a:fld>
            <a:endParaRPr lang="en-US" altLang="en-US" dirty="0">
              <a:solidFill>
                <a:srgbClr val="4A566A"/>
              </a:solidFill>
            </a:endParaRPr>
          </a:p>
        </p:txBody>
      </p:sp>
    </p:spTree>
    <p:extLst>
      <p:ext uri="{BB962C8B-B14F-4D97-AF65-F5344CB8AC3E}">
        <p14:creationId xmlns:p14="http://schemas.microsoft.com/office/powerpoint/2010/main" val="3095078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33400" y="381000"/>
            <a:ext cx="8229600" cy="1447800"/>
          </a:xfrm>
        </p:spPr>
        <p:txBody>
          <a:bodyPr/>
          <a:lstStyle/>
          <a:p>
            <a:pPr lvl="1" algn="ctr" eaLnBrk="1" hangingPunct="1"/>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2400" b="1" dirty="0" smtClean="0">
                <a:solidFill>
                  <a:srgbClr val="D51DB2"/>
                </a:solidFill>
              </a:rPr>
              <a:t>Global Learning:  What is a MILA Experience?</a:t>
            </a:r>
            <a:br>
              <a:rPr lang="en-US" altLang="en-US" sz="2400" b="1" dirty="0" smtClean="0">
                <a:solidFill>
                  <a:srgbClr val="D51DB2"/>
                </a:solidFill>
              </a:rPr>
            </a:br>
            <a:r>
              <a:rPr lang="en-US" sz="2800" b="1" dirty="0">
                <a:solidFill>
                  <a:schemeClr val="accent2">
                    <a:lumMod val="50000"/>
                  </a:schemeClr>
                </a:solidFill>
                <a:latin typeface="+mn-lt"/>
              </a:rPr>
              <a:t>Muhlenberg Integrated Learning Abroad</a:t>
            </a:r>
            <a:br>
              <a:rPr lang="en-US" sz="2800" b="1" dirty="0">
                <a:solidFill>
                  <a:schemeClr val="accent2">
                    <a:lumMod val="50000"/>
                  </a:schemeClr>
                </a:solidFill>
                <a:latin typeface="+mn-lt"/>
              </a:rPr>
            </a:br>
            <a:r>
              <a:rPr lang="en-US" altLang="en-US" sz="2800" b="1" dirty="0" smtClean="0">
                <a:solidFill>
                  <a:schemeClr val="accent2">
                    <a:lumMod val="50000"/>
                  </a:schemeClr>
                </a:solidFill>
                <a:latin typeface="+mn-lt"/>
              </a:rPr>
              <a:t> </a:t>
            </a:r>
          </a:p>
        </p:txBody>
      </p:sp>
      <p:sp>
        <p:nvSpPr>
          <p:cNvPr id="6147" name="Content Placeholder 2"/>
          <p:cNvSpPr>
            <a:spLocks noGrp="1"/>
          </p:cNvSpPr>
          <p:nvPr>
            <p:ph idx="1"/>
          </p:nvPr>
        </p:nvSpPr>
        <p:spPr>
          <a:xfrm>
            <a:off x="457200" y="1524000"/>
            <a:ext cx="8229600" cy="4541838"/>
          </a:xfrm>
        </p:spPr>
        <p:txBody>
          <a:bodyPr>
            <a:noAutofit/>
          </a:bodyPr>
          <a:lstStyle/>
          <a:p>
            <a:pPr lvl="1" eaLnBrk="1" hangingPunct="1">
              <a:buClr>
                <a:srgbClr val="D51DB2"/>
              </a:buClr>
            </a:pPr>
            <a:endParaRPr lang="en-US" b="1" dirty="0" smtClean="0"/>
          </a:p>
          <a:p>
            <a:pPr lvl="1" eaLnBrk="1" hangingPunct="1">
              <a:buClr>
                <a:srgbClr val="D51DB2"/>
              </a:buClr>
            </a:pPr>
            <a:r>
              <a:rPr lang="en-US" b="1" dirty="0" smtClean="0"/>
              <a:t>Provides </a:t>
            </a:r>
            <a:r>
              <a:rPr lang="en-US" b="1" dirty="0"/>
              <a:t>students with the opportunity to participate in courses that include short-term international study </a:t>
            </a:r>
            <a:r>
              <a:rPr lang="en-US" b="1" dirty="0" smtClean="0"/>
              <a:t>components</a:t>
            </a:r>
            <a:endParaRPr lang="en-US" b="1" dirty="0"/>
          </a:p>
          <a:p>
            <a:pPr marL="393700" lvl="1" indent="0" eaLnBrk="1" hangingPunct="1">
              <a:buClr>
                <a:srgbClr val="D51DB2"/>
              </a:buClr>
              <a:buNone/>
            </a:pPr>
            <a:endParaRPr lang="en-US" sz="1200" b="1" dirty="0" smtClean="0"/>
          </a:p>
          <a:p>
            <a:pPr lvl="1" eaLnBrk="1" hangingPunct="1">
              <a:buClr>
                <a:srgbClr val="D51DB2"/>
              </a:buClr>
            </a:pPr>
            <a:r>
              <a:rPr lang="en-US" b="1" dirty="0" smtClean="0"/>
              <a:t>Interdisciplinary courses taught by two professors</a:t>
            </a:r>
          </a:p>
          <a:p>
            <a:pPr marL="393700" lvl="1" indent="0" eaLnBrk="1" hangingPunct="1">
              <a:buClr>
                <a:srgbClr val="D51DB2"/>
              </a:buClr>
              <a:buNone/>
            </a:pPr>
            <a:endParaRPr lang="en-US" sz="1200" b="1" dirty="0" smtClean="0"/>
          </a:p>
          <a:p>
            <a:pPr lvl="1" eaLnBrk="1" hangingPunct="1">
              <a:buClr>
                <a:srgbClr val="D51DB2"/>
              </a:buClr>
            </a:pPr>
            <a:r>
              <a:rPr lang="en-US" b="1" dirty="0"/>
              <a:t>M</a:t>
            </a:r>
            <a:r>
              <a:rPr lang="en-US" b="1" dirty="0" smtClean="0"/>
              <a:t>eet </a:t>
            </a:r>
            <a:r>
              <a:rPr lang="en-US" b="1" dirty="0"/>
              <a:t>on campus during the fall or spring semester </a:t>
            </a:r>
            <a:endParaRPr lang="en-US" b="1" dirty="0" smtClean="0"/>
          </a:p>
          <a:p>
            <a:pPr marL="393700" lvl="1" indent="0" eaLnBrk="1" hangingPunct="1">
              <a:buClr>
                <a:srgbClr val="D51DB2"/>
              </a:buClr>
              <a:buNone/>
            </a:pPr>
            <a:endParaRPr lang="en-US" sz="1200" b="1" dirty="0"/>
          </a:p>
          <a:p>
            <a:pPr lvl="1" eaLnBrk="1" hangingPunct="1">
              <a:buClr>
                <a:srgbClr val="D51DB2"/>
              </a:buClr>
            </a:pPr>
            <a:r>
              <a:rPr lang="en-US" b="1" dirty="0" smtClean="0"/>
              <a:t>Include </a:t>
            </a:r>
            <a:r>
              <a:rPr lang="en-US" b="1" dirty="0"/>
              <a:t>a faculty-led short-term study abroad trip after the close of the </a:t>
            </a:r>
            <a:r>
              <a:rPr lang="en-US" b="1" dirty="0" smtClean="0"/>
              <a:t> semester </a:t>
            </a:r>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3</a:t>
            </a:fld>
            <a:endParaRPr lang="en-US" altLang="en-US" dirty="0">
              <a:solidFill>
                <a:srgbClr val="4A566A"/>
              </a:solidFill>
            </a:endParaRPr>
          </a:p>
        </p:txBody>
      </p:sp>
    </p:spTree>
    <p:extLst>
      <p:ext uri="{BB962C8B-B14F-4D97-AF65-F5344CB8AC3E}">
        <p14:creationId xmlns:p14="http://schemas.microsoft.com/office/powerpoint/2010/main" val="1314006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143000"/>
          </a:xfrm>
        </p:spPr>
        <p:txBody>
          <a:bodyPr/>
          <a:lstStyle/>
          <a:p>
            <a:pPr lvl="1" algn="ctr" eaLnBrk="1" hangingPunct="1"/>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a:solidFill>
                  <a:srgbClr val="D51DB2"/>
                </a:solidFill>
              </a:rPr>
              <a:t/>
            </a:r>
            <a:br>
              <a:rPr lang="en-US" altLang="en-US" sz="3600" b="1" dirty="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altLang="en-US" sz="3600" b="1" dirty="0" smtClean="0">
                <a:solidFill>
                  <a:srgbClr val="D51DB2"/>
                </a:solidFill>
              </a:rPr>
              <a:t/>
            </a:r>
            <a:br>
              <a:rPr lang="en-US" altLang="en-US" sz="3600" b="1" dirty="0" smtClean="0">
                <a:solidFill>
                  <a:srgbClr val="D51DB2"/>
                </a:solidFill>
              </a:rPr>
            </a:br>
            <a:r>
              <a:rPr lang="en-US" sz="3200" b="1" dirty="0">
                <a:solidFill>
                  <a:schemeClr val="accent2">
                    <a:lumMod val="50000"/>
                  </a:schemeClr>
                </a:solidFill>
              </a:rPr>
              <a:t>Past Faculty Led </a:t>
            </a:r>
            <a:r>
              <a:rPr lang="en-US" sz="3200" b="1" dirty="0" smtClean="0">
                <a:solidFill>
                  <a:schemeClr val="accent2">
                    <a:lumMod val="50000"/>
                  </a:schemeClr>
                </a:solidFill>
              </a:rPr>
              <a:t>Short-Term Programs </a:t>
            </a:r>
            <a:r>
              <a:rPr lang="en-US" sz="3200" b="1" dirty="0">
                <a:solidFill>
                  <a:schemeClr val="accent2">
                    <a:lumMod val="50000"/>
                  </a:schemeClr>
                </a:solidFill>
              </a:rPr>
              <a:t>Abroad</a:t>
            </a:r>
            <a:r>
              <a:rPr lang="en-US" sz="3200" dirty="0">
                <a:solidFill>
                  <a:schemeClr val="accent2">
                    <a:lumMod val="50000"/>
                  </a:schemeClr>
                </a:solidFill>
              </a:rPr>
              <a:t/>
            </a:r>
            <a:br>
              <a:rPr lang="en-US" sz="3200" dirty="0">
                <a:solidFill>
                  <a:schemeClr val="accent2">
                    <a:lumMod val="50000"/>
                  </a:schemeClr>
                </a:solidFill>
              </a:rPr>
            </a:br>
            <a:r>
              <a:rPr lang="en-US" sz="3200" b="1" dirty="0" smtClean="0">
                <a:solidFill>
                  <a:schemeClr val="accent2">
                    <a:lumMod val="50000"/>
                  </a:schemeClr>
                </a:solidFill>
              </a:rPr>
              <a:t>2014 Examples</a:t>
            </a:r>
            <a:endParaRPr lang="en-US" altLang="en-US" sz="3200" b="1" dirty="0" smtClean="0">
              <a:solidFill>
                <a:schemeClr val="accent2">
                  <a:lumMod val="50000"/>
                </a:schemeClr>
              </a:solidFill>
              <a:latin typeface="+mn-lt"/>
            </a:endParaRPr>
          </a:p>
        </p:txBody>
      </p:sp>
      <p:sp>
        <p:nvSpPr>
          <p:cNvPr id="6147" name="Content Placeholder 2"/>
          <p:cNvSpPr>
            <a:spLocks noGrp="1"/>
          </p:cNvSpPr>
          <p:nvPr>
            <p:ph idx="1"/>
          </p:nvPr>
        </p:nvSpPr>
        <p:spPr>
          <a:xfrm>
            <a:off x="457200" y="1524000"/>
            <a:ext cx="8229600" cy="4541838"/>
          </a:xfrm>
        </p:spPr>
        <p:txBody>
          <a:bodyPr>
            <a:noAutofit/>
          </a:bodyPr>
          <a:lstStyle/>
          <a:p>
            <a:pPr lvl="1" eaLnBrk="1" hangingPunct="1">
              <a:buClr>
                <a:srgbClr val="D51DB2"/>
              </a:buClr>
            </a:pPr>
            <a:r>
              <a:rPr lang="en-US" b="1" dirty="0" smtClean="0"/>
              <a:t>Ghana: </a:t>
            </a:r>
            <a:r>
              <a:rPr lang="en-US" sz="2000" b="1" i="1" dirty="0" smtClean="0"/>
              <a:t>History</a:t>
            </a:r>
            <a:r>
              <a:rPr lang="en-US" sz="2000" b="1" i="1" dirty="0"/>
              <a:t>, Memory, and Performance in Ghana</a:t>
            </a:r>
            <a:r>
              <a:rPr lang="en-US" sz="2000" b="1" dirty="0"/>
              <a:t/>
            </a:r>
            <a:br>
              <a:rPr lang="en-US" sz="2000" b="1" dirty="0"/>
            </a:br>
            <a:r>
              <a:rPr lang="en-US" sz="2000" dirty="0"/>
              <a:t>Study trip and Spring Semester course with </a:t>
            </a:r>
            <a:r>
              <a:rPr lang="en-US" sz="2000" dirty="0" smtClean="0"/>
              <a:t>Drs. Peck</a:t>
            </a:r>
            <a:r>
              <a:rPr lang="en-US" sz="2000" dirty="0"/>
              <a:t>, Theatre &amp;</a:t>
            </a:r>
            <a:r>
              <a:rPr lang="en-US" sz="2000" dirty="0" smtClean="0"/>
              <a:t> </a:t>
            </a:r>
            <a:r>
              <a:rPr lang="en-US" sz="2000" dirty="0"/>
              <a:t>Dance Department and </a:t>
            </a:r>
            <a:r>
              <a:rPr lang="en-US" sz="2000" dirty="0" smtClean="0"/>
              <a:t>Gallon</a:t>
            </a:r>
            <a:r>
              <a:rPr lang="en-US" sz="2000" dirty="0"/>
              <a:t>, History Department.</a:t>
            </a:r>
            <a:br>
              <a:rPr lang="en-US" sz="2000" dirty="0"/>
            </a:br>
            <a:endParaRPr lang="en-US" sz="2000" dirty="0" smtClean="0"/>
          </a:p>
          <a:p>
            <a:pPr lvl="1" eaLnBrk="1" hangingPunct="1">
              <a:buClr>
                <a:srgbClr val="D51DB2"/>
              </a:buClr>
            </a:pPr>
            <a:r>
              <a:rPr lang="en-US" b="1" dirty="0" smtClean="0"/>
              <a:t>Greece: </a:t>
            </a:r>
            <a:r>
              <a:rPr lang="en-US" b="1" i="1" dirty="0" smtClean="0"/>
              <a:t>Homeric </a:t>
            </a:r>
            <a:r>
              <a:rPr lang="en-US" b="1" i="1" dirty="0"/>
              <a:t>Epic and Greek History</a:t>
            </a:r>
            <a:r>
              <a:rPr lang="en-US" b="1" dirty="0"/>
              <a:t/>
            </a:r>
            <a:br>
              <a:rPr lang="en-US" b="1" dirty="0"/>
            </a:br>
            <a:r>
              <a:rPr lang="en-US" sz="2000" dirty="0"/>
              <a:t>Study trip and Spring Semester course with Dr. Randy Helm, President-Muhlenberg College</a:t>
            </a:r>
            <a:r>
              <a:rPr lang="en-US" sz="2000" dirty="0" smtClean="0"/>
              <a:t>. Trip </a:t>
            </a:r>
            <a:r>
              <a:rPr lang="en-US" sz="2000" dirty="0"/>
              <a:t>included 10 days of site visits and fieldwork in Greece. </a:t>
            </a:r>
          </a:p>
          <a:p>
            <a:pPr lvl="1" eaLnBrk="1" hangingPunct="1">
              <a:buClr>
                <a:srgbClr val="D51DB2"/>
              </a:buClr>
            </a:pPr>
            <a:endParaRPr lang="en-US" sz="1200" b="1" dirty="0"/>
          </a:p>
          <a:p>
            <a:pPr lvl="1" eaLnBrk="1" hangingPunct="1">
              <a:buClr>
                <a:srgbClr val="D51DB2"/>
              </a:buClr>
            </a:pPr>
            <a:r>
              <a:rPr lang="en-US" b="1" dirty="0" smtClean="0"/>
              <a:t>Bangladesh: </a:t>
            </a:r>
            <a:r>
              <a:rPr lang="en-US" b="1" i="1" dirty="0" smtClean="0"/>
              <a:t>Climate </a:t>
            </a:r>
            <a:r>
              <a:rPr lang="en-US" b="1" i="1" dirty="0"/>
              <a:t>Change/Sustainable Development </a:t>
            </a:r>
            <a:r>
              <a:rPr lang="en-US" sz="2000" i="1" dirty="0"/>
              <a:t>in </a:t>
            </a:r>
            <a:r>
              <a:rPr lang="en-US" sz="2000" i="1" dirty="0" smtClean="0"/>
              <a:t>Bangladesh. </a:t>
            </a:r>
            <a:r>
              <a:rPr lang="en-US" sz="2000" dirty="0" smtClean="0"/>
              <a:t>Study </a:t>
            </a:r>
            <a:r>
              <a:rPr lang="en-US" sz="2000" dirty="0"/>
              <a:t>trip and Spring Semester course with </a:t>
            </a:r>
            <a:r>
              <a:rPr lang="en-US" sz="2000" dirty="0" smtClean="0"/>
              <a:t>Drs. </a:t>
            </a:r>
            <a:r>
              <a:rPr lang="en-US" sz="2000" dirty="0" err="1" smtClean="0"/>
              <a:t>Hashim</a:t>
            </a:r>
            <a:r>
              <a:rPr lang="en-US" sz="2000" dirty="0"/>
              <a:t> </a:t>
            </a:r>
            <a:r>
              <a:rPr lang="en-US" sz="2000" dirty="0" smtClean="0"/>
              <a:t>&amp; Gambino</a:t>
            </a:r>
            <a:r>
              <a:rPr lang="en-US" sz="2000" dirty="0"/>
              <a:t>, Political Science Department.</a:t>
            </a:r>
          </a:p>
          <a:p>
            <a:pPr lvl="1" eaLnBrk="1" hangingPunct="1">
              <a:buClr>
                <a:srgbClr val="D51DB2"/>
              </a:buClr>
            </a:pPr>
            <a:endParaRPr lang="en-US" b="1" dirty="0" smtClean="0"/>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4</a:t>
            </a:fld>
            <a:endParaRPr lang="en-US" altLang="en-US">
              <a:solidFill>
                <a:srgbClr val="4A566A"/>
              </a:solidFill>
            </a:endParaRPr>
          </a:p>
        </p:txBody>
      </p:sp>
    </p:spTree>
    <p:extLst>
      <p:ext uri="{BB962C8B-B14F-4D97-AF65-F5344CB8AC3E}">
        <p14:creationId xmlns:p14="http://schemas.microsoft.com/office/powerpoint/2010/main" val="3643775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143000"/>
          </a:xfrm>
        </p:spPr>
        <p:txBody>
          <a:bodyPr/>
          <a:lstStyle/>
          <a:p>
            <a:pPr algn="ctr" eaLnBrk="1" hangingPunct="1"/>
            <a:r>
              <a:rPr lang="en-US" altLang="en-US" sz="3600" b="1" dirty="0" smtClean="0">
                <a:solidFill>
                  <a:srgbClr val="D51DB2"/>
                </a:solidFill>
              </a:rPr>
              <a:t>Project Description</a:t>
            </a:r>
          </a:p>
        </p:txBody>
      </p:sp>
      <p:sp>
        <p:nvSpPr>
          <p:cNvPr id="6147" name="Content Placeholder 2"/>
          <p:cNvSpPr>
            <a:spLocks noGrp="1"/>
          </p:cNvSpPr>
          <p:nvPr>
            <p:ph idx="1"/>
          </p:nvPr>
        </p:nvSpPr>
        <p:spPr>
          <a:xfrm>
            <a:off x="457200" y="1524000"/>
            <a:ext cx="8229600" cy="4541838"/>
          </a:xfrm>
        </p:spPr>
        <p:txBody>
          <a:bodyPr>
            <a:normAutofit fontScale="77500" lnSpcReduction="20000"/>
          </a:bodyPr>
          <a:lstStyle/>
          <a:p>
            <a:pPr marL="0" indent="0" eaLnBrk="1" hangingPunct="1">
              <a:lnSpc>
                <a:spcPct val="150000"/>
              </a:lnSpc>
              <a:buClr>
                <a:srgbClr val="D51DB2"/>
              </a:buClr>
              <a:buNone/>
            </a:pPr>
            <a:r>
              <a:rPr lang="en-US" altLang="en-US" sz="3000" b="1" dirty="0" smtClean="0">
                <a:solidFill>
                  <a:schemeClr val="accent2">
                    <a:lumMod val="50000"/>
                  </a:schemeClr>
                </a:solidFill>
              </a:rPr>
              <a:t>Purpose of the Study:</a:t>
            </a:r>
          </a:p>
          <a:p>
            <a:pPr marL="0" indent="0" eaLnBrk="1" hangingPunct="1">
              <a:lnSpc>
                <a:spcPct val="150000"/>
              </a:lnSpc>
              <a:buClr>
                <a:srgbClr val="D51DB2"/>
              </a:buClr>
              <a:buNone/>
            </a:pPr>
            <a:r>
              <a:rPr lang="en-US" altLang="en-US" b="1" dirty="0" smtClean="0">
                <a:solidFill>
                  <a:schemeClr val="accent2">
                    <a:lumMod val="50000"/>
                  </a:schemeClr>
                </a:solidFill>
                <a:latin typeface="Baskerville Old Face"/>
              </a:rPr>
              <a:t>• </a:t>
            </a:r>
            <a:r>
              <a:rPr lang="en-US" altLang="en-US" b="1" dirty="0" smtClean="0"/>
              <a:t>Examine the need for a language component  in MILA courses </a:t>
            </a:r>
          </a:p>
          <a:p>
            <a:pPr marL="0" indent="0" eaLnBrk="1" hangingPunct="1">
              <a:lnSpc>
                <a:spcPct val="150000"/>
              </a:lnSpc>
              <a:buClr>
                <a:srgbClr val="D51DB2"/>
              </a:buClr>
              <a:buNone/>
            </a:pPr>
            <a:r>
              <a:rPr lang="en-US" altLang="en-US" b="1" dirty="0">
                <a:solidFill>
                  <a:schemeClr val="accent2">
                    <a:lumMod val="50000"/>
                  </a:schemeClr>
                </a:solidFill>
                <a:latin typeface="Baskerville Old Face"/>
              </a:rPr>
              <a:t>•</a:t>
            </a:r>
            <a:r>
              <a:rPr lang="en-US" altLang="en-US" b="1" dirty="0">
                <a:latin typeface="Baskerville Old Face"/>
              </a:rPr>
              <a:t> </a:t>
            </a:r>
            <a:r>
              <a:rPr lang="en-US" altLang="en-US" b="1" dirty="0" smtClean="0"/>
              <a:t>Develop</a:t>
            </a:r>
            <a:r>
              <a:rPr lang="en-US" sz="2600" b="1" dirty="0" smtClean="0"/>
              <a:t> a cost-effective </a:t>
            </a:r>
            <a:r>
              <a:rPr lang="en-US" sz="2600" b="1" dirty="0"/>
              <a:t>institutional </a:t>
            </a:r>
            <a:r>
              <a:rPr lang="en-US" sz="2600" b="1" dirty="0" smtClean="0"/>
              <a:t> model for learning the </a:t>
            </a:r>
          </a:p>
          <a:p>
            <a:pPr marL="0" indent="0" eaLnBrk="1" hangingPunct="1">
              <a:lnSpc>
                <a:spcPct val="150000"/>
              </a:lnSpc>
              <a:buClr>
                <a:srgbClr val="D51DB2"/>
              </a:buClr>
              <a:buNone/>
            </a:pPr>
            <a:r>
              <a:rPr lang="en-US" b="1" dirty="0"/>
              <a:t> </a:t>
            </a:r>
            <a:r>
              <a:rPr lang="en-US" b="1" dirty="0" smtClean="0"/>
              <a:t>    </a:t>
            </a:r>
            <a:r>
              <a:rPr lang="en-US" sz="2600" b="1" dirty="0" smtClean="0"/>
              <a:t>basics </a:t>
            </a:r>
            <a:r>
              <a:rPr lang="en-US" sz="2600" b="1" dirty="0"/>
              <a:t>of modern </a:t>
            </a:r>
            <a:r>
              <a:rPr lang="en-US" sz="2600" b="1" dirty="0" smtClean="0"/>
              <a:t>languages </a:t>
            </a:r>
            <a:r>
              <a:rPr lang="en-US" sz="2600" b="1" dirty="0"/>
              <a:t>that </a:t>
            </a:r>
            <a:r>
              <a:rPr lang="en-US" sz="2600" b="1" u="sng" dirty="0"/>
              <a:t>are not offered</a:t>
            </a:r>
            <a:r>
              <a:rPr lang="en-US" sz="2600" b="1" dirty="0"/>
              <a:t> as traditional </a:t>
            </a:r>
            <a:r>
              <a:rPr lang="en-US" sz="2600" b="1" dirty="0" smtClean="0"/>
              <a:t> </a:t>
            </a:r>
          </a:p>
          <a:p>
            <a:pPr marL="0" indent="0" eaLnBrk="1" hangingPunct="1">
              <a:lnSpc>
                <a:spcPct val="150000"/>
              </a:lnSpc>
              <a:buClr>
                <a:srgbClr val="D51DB2"/>
              </a:buClr>
              <a:buNone/>
            </a:pPr>
            <a:r>
              <a:rPr lang="en-US" b="1" dirty="0"/>
              <a:t> </a:t>
            </a:r>
            <a:r>
              <a:rPr lang="en-US" b="1" dirty="0" smtClean="0"/>
              <a:t>    </a:t>
            </a:r>
            <a:r>
              <a:rPr lang="en-US" sz="2600" b="1" dirty="0" smtClean="0"/>
              <a:t>language </a:t>
            </a:r>
            <a:r>
              <a:rPr lang="en-US" sz="2600" b="1" dirty="0"/>
              <a:t>courses at </a:t>
            </a:r>
            <a:r>
              <a:rPr lang="en-US" sz="2600" b="1" dirty="0" smtClean="0"/>
              <a:t>the College</a:t>
            </a:r>
          </a:p>
          <a:p>
            <a:pPr marL="0" indent="0" eaLnBrk="1" hangingPunct="1">
              <a:lnSpc>
                <a:spcPct val="150000"/>
              </a:lnSpc>
              <a:buClr>
                <a:srgbClr val="D51DB2"/>
              </a:buClr>
              <a:buNone/>
            </a:pPr>
            <a:endParaRPr lang="en-US" sz="2800" b="1" dirty="0" smtClean="0">
              <a:solidFill>
                <a:schemeClr val="accent2">
                  <a:lumMod val="50000"/>
                </a:schemeClr>
              </a:solidFill>
            </a:endParaRPr>
          </a:p>
          <a:p>
            <a:pPr marL="0" indent="0" eaLnBrk="1" hangingPunct="1">
              <a:lnSpc>
                <a:spcPct val="150000"/>
              </a:lnSpc>
              <a:buClr>
                <a:srgbClr val="D51DB2"/>
              </a:buClr>
              <a:buNone/>
            </a:pPr>
            <a:r>
              <a:rPr lang="en-US" sz="2800" b="1" dirty="0" smtClean="0">
                <a:solidFill>
                  <a:schemeClr val="accent2">
                    <a:lumMod val="50000"/>
                  </a:schemeClr>
                </a:solidFill>
              </a:rPr>
              <a:t>Concern:  </a:t>
            </a:r>
          </a:p>
          <a:p>
            <a:pPr marL="0" indent="0" eaLnBrk="1" hangingPunct="1">
              <a:lnSpc>
                <a:spcPct val="150000"/>
              </a:lnSpc>
              <a:buClr>
                <a:srgbClr val="D51DB2"/>
              </a:buClr>
              <a:buNone/>
            </a:pPr>
            <a:r>
              <a:rPr lang="en-US" b="1" dirty="0" smtClean="0"/>
              <a:t>The program </a:t>
            </a:r>
            <a:r>
              <a:rPr lang="en-US" b="1" dirty="0"/>
              <a:t>would </a:t>
            </a:r>
            <a:r>
              <a:rPr lang="en-US" b="1" u="sng" dirty="0"/>
              <a:t>NOT</a:t>
            </a:r>
            <a:r>
              <a:rPr lang="en-US" b="1" dirty="0"/>
              <a:t> replace </a:t>
            </a:r>
            <a:r>
              <a:rPr lang="en-US" b="1" dirty="0" smtClean="0"/>
              <a:t>the current Foreign </a:t>
            </a:r>
            <a:r>
              <a:rPr lang="en-US" b="1" dirty="0"/>
              <a:t>Language </a:t>
            </a:r>
            <a:r>
              <a:rPr lang="en-US" b="1" dirty="0" smtClean="0"/>
              <a:t>Requirement, </a:t>
            </a:r>
            <a:r>
              <a:rPr lang="en-US" b="1" dirty="0"/>
              <a:t>nor would </a:t>
            </a:r>
            <a:r>
              <a:rPr lang="en-US" b="1" dirty="0" smtClean="0"/>
              <a:t>it </a:t>
            </a:r>
            <a:r>
              <a:rPr lang="en-US" b="1" dirty="0"/>
              <a:t>count toward </a:t>
            </a:r>
            <a:r>
              <a:rPr lang="en-US" b="1" dirty="0" smtClean="0"/>
              <a:t>the FL Requirement </a:t>
            </a:r>
            <a:endParaRPr lang="en-US" altLang="en-US" b="1" dirty="0" smtClean="0"/>
          </a:p>
          <a:p>
            <a:pPr eaLnBrk="1" hangingPunct="1">
              <a:lnSpc>
                <a:spcPct val="80000"/>
              </a:lnSpc>
              <a:buClr>
                <a:srgbClr val="FEB80A"/>
              </a:buClr>
              <a:buFont typeface="Wingdings 2" pitchFamily="18" charset="2"/>
              <a:buNone/>
            </a:pPr>
            <a:endParaRPr lang="en-US" altLang="en-US" sz="2000" dirty="0" smtClean="0"/>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5</a:t>
            </a:fld>
            <a:endParaRPr lang="en-US" altLang="en-US" dirty="0">
              <a:solidFill>
                <a:srgbClr val="4A566A"/>
              </a:solidFill>
            </a:endParaRPr>
          </a:p>
        </p:txBody>
      </p:sp>
    </p:spTree>
    <p:extLst>
      <p:ext uri="{BB962C8B-B14F-4D97-AF65-F5344CB8AC3E}">
        <p14:creationId xmlns:p14="http://schemas.microsoft.com/office/powerpoint/2010/main" val="940370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143000"/>
          </a:xfrm>
        </p:spPr>
        <p:txBody>
          <a:bodyPr/>
          <a:lstStyle/>
          <a:p>
            <a:pPr algn="ctr" eaLnBrk="1" hangingPunct="1"/>
            <a:r>
              <a:rPr lang="en-US" altLang="en-US" sz="3600" b="1" dirty="0" smtClean="0">
                <a:solidFill>
                  <a:srgbClr val="D51DB2"/>
                </a:solidFill>
              </a:rPr>
              <a:t>Research Questions</a:t>
            </a:r>
          </a:p>
        </p:txBody>
      </p:sp>
      <p:sp>
        <p:nvSpPr>
          <p:cNvPr id="6147" name="Content Placeholder 2"/>
          <p:cNvSpPr>
            <a:spLocks noGrp="1"/>
          </p:cNvSpPr>
          <p:nvPr>
            <p:ph idx="1"/>
          </p:nvPr>
        </p:nvSpPr>
        <p:spPr>
          <a:xfrm>
            <a:off x="457200" y="1524000"/>
            <a:ext cx="8229600" cy="4541838"/>
          </a:xfrm>
        </p:spPr>
        <p:txBody>
          <a:bodyPr>
            <a:normAutofit/>
          </a:bodyPr>
          <a:lstStyle/>
          <a:p>
            <a:pPr lvl="1" eaLnBrk="1" hangingPunct="1">
              <a:buClr>
                <a:srgbClr val="D51DB2"/>
              </a:buClr>
            </a:pPr>
            <a:endParaRPr lang="en-US" altLang="en-US" sz="2200" b="1" dirty="0" smtClean="0"/>
          </a:p>
          <a:p>
            <a:pPr lvl="1" eaLnBrk="1" hangingPunct="1">
              <a:buClr>
                <a:srgbClr val="D51DB2"/>
              </a:buClr>
            </a:pPr>
            <a:r>
              <a:rPr lang="en-US" altLang="en-US" sz="2200" b="1" dirty="0" smtClean="0"/>
              <a:t>What are the institutional  </a:t>
            </a:r>
            <a:r>
              <a:rPr lang="en-US" altLang="en-US" sz="2200" b="1" dirty="0"/>
              <a:t>n</a:t>
            </a:r>
            <a:r>
              <a:rPr lang="en-US" altLang="en-US" sz="2200" b="1" dirty="0" smtClean="0"/>
              <a:t>eeds?</a:t>
            </a:r>
          </a:p>
          <a:p>
            <a:pPr lvl="1" eaLnBrk="1" hangingPunct="1">
              <a:buClr>
                <a:srgbClr val="D51DB2"/>
              </a:buClr>
            </a:pPr>
            <a:endParaRPr lang="en-US" altLang="en-US" sz="1100" b="1" dirty="0" smtClean="0"/>
          </a:p>
          <a:p>
            <a:pPr lvl="1" eaLnBrk="1" hangingPunct="1">
              <a:buClr>
                <a:srgbClr val="D51DB2"/>
              </a:buClr>
            </a:pPr>
            <a:r>
              <a:rPr lang="en-US" altLang="en-US" sz="2200" b="1" dirty="0"/>
              <a:t>Is language important</a:t>
            </a:r>
            <a:r>
              <a:rPr lang="en-US" altLang="en-US" sz="2200" b="1" dirty="0" smtClean="0"/>
              <a:t>?</a:t>
            </a:r>
          </a:p>
          <a:p>
            <a:pPr lvl="1" eaLnBrk="1" hangingPunct="1">
              <a:buClr>
                <a:srgbClr val="D51DB2"/>
              </a:buClr>
            </a:pPr>
            <a:endParaRPr lang="en-US" altLang="en-US" sz="1200" b="1" dirty="0"/>
          </a:p>
          <a:p>
            <a:pPr lvl="1" eaLnBrk="1" hangingPunct="1">
              <a:buClr>
                <a:srgbClr val="D51DB2"/>
              </a:buClr>
            </a:pPr>
            <a:r>
              <a:rPr lang="en-US" altLang="en-US" sz="2200" b="1" dirty="0" smtClean="0"/>
              <a:t> Are there institutional </a:t>
            </a:r>
            <a:r>
              <a:rPr lang="en-US" altLang="en-US" sz="2200" b="1" dirty="0"/>
              <a:t>r</a:t>
            </a:r>
            <a:r>
              <a:rPr lang="en-US" altLang="en-US" sz="2200" b="1" dirty="0" smtClean="0"/>
              <a:t>esources in place?</a:t>
            </a:r>
          </a:p>
          <a:p>
            <a:pPr lvl="1" eaLnBrk="1" hangingPunct="1">
              <a:buClr>
                <a:srgbClr val="D51DB2"/>
              </a:buClr>
            </a:pPr>
            <a:endParaRPr lang="en-US" altLang="en-US" sz="1100" b="1" dirty="0"/>
          </a:p>
          <a:p>
            <a:pPr lvl="1" eaLnBrk="1" hangingPunct="1">
              <a:buClr>
                <a:srgbClr val="D51DB2"/>
              </a:buClr>
            </a:pPr>
            <a:r>
              <a:rPr lang="en-US" altLang="en-US" sz="2200" b="1" dirty="0" smtClean="0"/>
              <a:t>How to assure </a:t>
            </a:r>
            <a:r>
              <a:rPr lang="en-US" altLang="en-US" sz="2200" b="1" dirty="0"/>
              <a:t>s</a:t>
            </a:r>
            <a:r>
              <a:rPr lang="en-US" altLang="en-US" sz="2200" b="1" dirty="0" smtClean="0"/>
              <a:t>tudent </a:t>
            </a:r>
            <a:r>
              <a:rPr lang="en-US" altLang="en-US" sz="2200" b="1" dirty="0"/>
              <a:t>a</a:t>
            </a:r>
            <a:r>
              <a:rPr lang="en-US" altLang="en-US" sz="2200" b="1" dirty="0" smtClean="0"/>
              <a:t>ccountability?</a:t>
            </a:r>
          </a:p>
          <a:p>
            <a:pPr lvl="1" eaLnBrk="1" hangingPunct="1">
              <a:buClr>
                <a:srgbClr val="D51DB2"/>
              </a:buClr>
            </a:pPr>
            <a:r>
              <a:rPr lang="en-US" altLang="en-US" sz="2200" b="1" dirty="0" smtClean="0"/>
              <a:t>What are the instruments for student </a:t>
            </a:r>
            <a:r>
              <a:rPr lang="en-US" altLang="en-US" sz="2200" b="1" dirty="0"/>
              <a:t>r</a:t>
            </a:r>
            <a:r>
              <a:rPr lang="en-US" altLang="en-US" sz="2200" b="1" dirty="0" smtClean="0"/>
              <a:t>eward</a:t>
            </a:r>
            <a:r>
              <a:rPr lang="en-US" altLang="en-US" sz="3100" b="1" dirty="0" smtClean="0"/>
              <a:t>?</a:t>
            </a:r>
          </a:p>
          <a:p>
            <a:pPr lvl="1" eaLnBrk="1" hangingPunct="1">
              <a:lnSpc>
                <a:spcPct val="90000"/>
              </a:lnSpc>
              <a:buClr>
                <a:srgbClr val="D51DB2"/>
              </a:buClr>
            </a:pPr>
            <a:endParaRPr lang="en-US" altLang="en-US" sz="1800" dirty="0" smtClean="0"/>
          </a:p>
          <a:p>
            <a:pPr eaLnBrk="1" hangingPunct="1">
              <a:lnSpc>
                <a:spcPct val="80000"/>
              </a:lnSpc>
              <a:buClr>
                <a:srgbClr val="FEB80A"/>
              </a:buClr>
              <a:buFont typeface="Wingdings 2" pitchFamily="18" charset="2"/>
              <a:buNone/>
            </a:pPr>
            <a:endParaRPr lang="en-US" altLang="en-US" sz="2000" dirty="0" smtClean="0"/>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6</a:t>
            </a:fld>
            <a:endParaRPr lang="en-US" altLang="en-US" dirty="0">
              <a:solidFill>
                <a:srgbClr val="4A566A"/>
              </a:solidFill>
            </a:endParaRPr>
          </a:p>
        </p:txBody>
      </p:sp>
    </p:spTree>
    <p:extLst>
      <p:ext uri="{BB962C8B-B14F-4D97-AF65-F5344CB8AC3E}">
        <p14:creationId xmlns:p14="http://schemas.microsoft.com/office/powerpoint/2010/main" val="845030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143000"/>
          </a:xfrm>
        </p:spPr>
        <p:txBody>
          <a:bodyPr/>
          <a:lstStyle/>
          <a:p>
            <a:pPr algn="ctr" eaLnBrk="1" hangingPunct="1"/>
            <a:r>
              <a:rPr lang="en-US" altLang="en-US" sz="3600" b="1" dirty="0">
                <a:solidFill>
                  <a:srgbClr val="D51DB2"/>
                </a:solidFill>
              </a:rPr>
              <a:t>R</a:t>
            </a:r>
            <a:r>
              <a:rPr lang="en-US" altLang="en-US" sz="3600" b="1" dirty="0" smtClean="0">
                <a:solidFill>
                  <a:srgbClr val="D51DB2"/>
                </a:solidFill>
              </a:rPr>
              <a:t>esearch Team</a:t>
            </a:r>
          </a:p>
        </p:txBody>
      </p:sp>
      <p:sp>
        <p:nvSpPr>
          <p:cNvPr id="6147" name="Content Placeholder 2"/>
          <p:cNvSpPr>
            <a:spLocks noGrp="1"/>
          </p:cNvSpPr>
          <p:nvPr>
            <p:ph idx="1"/>
          </p:nvPr>
        </p:nvSpPr>
        <p:spPr>
          <a:xfrm>
            <a:off x="457200" y="1524000"/>
            <a:ext cx="8229600" cy="4541838"/>
          </a:xfrm>
        </p:spPr>
        <p:txBody>
          <a:bodyPr>
            <a:normAutofit/>
          </a:bodyPr>
          <a:lstStyle/>
          <a:p>
            <a:pPr eaLnBrk="1" hangingPunct="1">
              <a:lnSpc>
                <a:spcPct val="150000"/>
              </a:lnSpc>
              <a:buClr>
                <a:srgbClr val="D51DB2"/>
              </a:buClr>
            </a:pPr>
            <a:r>
              <a:rPr lang="en-US" altLang="en-US" sz="2400" b="1" dirty="0" smtClean="0">
                <a:solidFill>
                  <a:schemeClr val="accent2">
                    <a:lumMod val="50000"/>
                  </a:schemeClr>
                </a:solidFill>
              </a:rPr>
              <a:t>The study was conducted with the support of a </a:t>
            </a:r>
          </a:p>
          <a:p>
            <a:pPr marL="0" indent="0" eaLnBrk="1" hangingPunct="1">
              <a:lnSpc>
                <a:spcPct val="150000"/>
              </a:lnSpc>
              <a:buClr>
                <a:srgbClr val="D51DB2"/>
              </a:buClr>
              <a:buNone/>
            </a:pPr>
            <a:r>
              <a:rPr lang="en-US" altLang="en-US" sz="2400" b="1" dirty="0">
                <a:solidFill>
                  <a:schemeClr val="accent2">
                    <a:lumMod val="50000"/>
                  </a:schemeClr>
                </a:solidFill>
              </a:rPr>
              <a:t> </a:t>
            </a:r>
            <a:r>
              <a:rPr lang="en-US" altLang="en-US" sz="2400" b="1" dirty="0" smtClean="0">
                <a:solidFill>
                  <a:schemeClr val="accent2">
                    <a:lumMod val="50000"/>
                  </a:schemeClr>
                </a:solidFill>
              </a:rPr>
              <a:t>   Faculty Center for Teaching Small Group Grant</a:t>
            </a:r>
          </a:p>
          <a:p>
            <a:pPr marL="393700" lvl="1" indent="0" eaLnBrk="1" hangingPunct="1">
              <a:lnSpc>
                <a:spcPct val="110000"/>
              </a:lnSpc>
              <a:buClr>
                <a:srgbClr val="D51DB2"/>
              </a:buClr>
              <a:buNone/>
            </a:pPr>
            <a:endParaRPr lang="en-US" sz="1200" dirty="0" smtClean="0"/>
          </a:p>
          <a:p>
            <a:pPr marL="393700" lvl="1" indent="0" eaLnBrk="1" hangingPunct="1">
              <a:lnSpc>
                <a:spcPct val="110000"/>
              </a:lnSpc>
              <a:buClr>
                <a:srgbClr val="D51DB2"/>
              </a:buClr>
              <a:buNone/>
            </a:pPr>
            <a:r>
              <a:rPr lang="en-US" b="1" dirty="0" smtClean="0"/>
              <a:t>Three faculty &amp; two students participated</a:t>
            </a:r>
          </a:p>
          <a:p>
            <a:pPr marL="393700" lvl="1" indent="0" eaLnBrk="1" hangingPunct="1">
              <a:lnSpc>
                <a:spcPct val="110000"/>
              </a:lnSpc>
              <a:buClr>
                <a:srgbClr val="D51DB2"/>
              </a:buClr>
              <a:buNone/>
            </a:pPr>
            <a:r>
              <a:rPr lang="en-US" altLang="en-US" b="1" dirty="0"/>
              <a:t> </a:t>
            </a:r>
            <a:r>
              <a:rPr lang="en-US" b="1" dirty="0">
                <a:solidFill>
                  <a:schemeClr val="accent2">
                    <a:lumMod val="75000"/>
                  </a:schemeClr>
                </a:solidFill>
              </a:rPr>
              <a:t>•</a:t>
            </a:r>
            <a:r>
              <a:rPr lang="en-US" altLang="en-US" b="1" dirty="0" smtClean="0"/>
              <a:t> Faculty: History, Political Science, Languages</a:t>
            </a:r>
          </a:p>
          <a:p>
            <a:pPr marL="393700" lvl="1" indent="0" eaLnBrk="1" hangingPunct="1">
              <a:lnSpc>
                <a:spcPct val="110000"/>
              </a:lnSpc>
              <a:buClr>
                <a:srgbClr val="D51DB2"/>
              </a:buClr>
              <a:buNone/>
            </a:pPr>
            <a:r>
              <a:rPr lang="en-US" altLang="en-US" b="1" dirty="0"/>
              <a:t> </a:t>
            </a:r>
            <a:r>
              <a:rPr lang="en-US" b="1" dirty="0">
                <a:solidFill>
                  <a:schemeClr val="accent2">
                    <a:lumMod val="75000"/>
                  </a:schemeClr>
                </a:solidFill>
              </a:rPr>
              <a:t>• </a:t>
            </a:r>
            <a:r>
              <a:rPr lang="en-US" altLang="en-US" b="1" dirty="0" smtClean="0"/>
              <a:t>Students: </a:t>
            </a:r>
            <a:r>
              <a:rPr lang="en-US" altLang="en-US" b="1" dirty="0" err="1" smtClean="0"/>
              <a:t>Idil</a:t>
            </a:r>
            <a:r>
              <a:rPr lang="en-US" altLang="en-US" b="1" dirty="0" smtClean="0"/>
              <a:t> (French,  Turkish- heritage language)</a:t>
            </a:r>
          </a:p>
          <a:p>
            <a:pPr marL="393700" lvl="1" indent="0" eaLnBrk="1" hangingPunct="1">
              <a:lnSpc>
                <a:spcPct val="110000"/>
              </a:lnSpc>
              <a:buClr>
                <a:srgbClr val="D51DB2"/>
              </a:buClr>
              <a:buNone/>
            </a:pPr>
            <a:r>
              <a:rPr lang="en-US" altLang="en-US" b="1" dirty="0"/>
              <a:t> </a:t>
            </a:r>
            <a:r>
              <a:rPr lang="en-US" altLang="en-US" b="1" dirty="0" smtClean="0"/>
              <a:t>  Sarah: Spanish &amp; Russian (heritage languages)</a:t>
            </a:r>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7</a:t>
            </a:fld>
            <a:endParaRPr lang="en-US" altLang="en-US">
              <a:solidFill>
                <a:srgbClr val="4A566A"/>
              </a:solidFill>
            </a:endParaRPr>
          </a:p>
        </p:txBody>
      </p:sp>
    </p:spTree>
    <p:extLst>
      <p:ext uri="{BB962C8B-B14F-4D97-AF65-F5344CB8AC3E}">
        <p14:creationId xmlns:p14="http://schemas.microsoft.com/office/powerpoint/2010/main" val="1009110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143000"/>
          </a:xfrm>
        </p:spPr>
        <p:txBody>
          <a:bodyPr/>
          <a:lstStyle/>
          <a:p>
            <a:pPr algn="ctr" eaLnBrk="1" hangingPunct="1"/>
            <a:r>
              <a:rPr lang="en-US" altLang="en-US" sz="3600" b="1" dirty="0" smtClean="0">
                <a:solidFill>
                  <a:srgbClr val="D51DB2"/>
                </a:solidFill>
              </a:rPr>
              <a:t>Participants</a:t>
            </a:r>
          </a:p>
        </p:txBody>
      </p:sp>
      <p:sp>
        <p:nvSpPr>
          <p:cNvPr id="6147" name="Content Placeholder 2"/>
          <p:cNvSpPr>
            <a:spLocks noGrp="1"/>
          </p:cNvSpPr>
          <p:nvPr>
            <p:ph idx="1"/>
          </p:nvPr>
        </p:nvSpPr>
        <p:spPr>
          <a:xfrm>
            <a:off x="457200" y="1524000"/>
            <a:ext cx="8229600" cy="4541838"/>
          </a:xfrm>
        </p:spPr>
        <p:txBody>
          <a:bodyPr>
            <a:normAutofit fontScale="92500" lnSpcReduction="10000"/>
          </a:bodyPr>
          <a:lstStyle/>
          <a:p>
            <a:pPr marL="0" indent="0" eaLnBrk="1" hangingPunct="1">
              <a:buClr>
                <a:srgbClr val="D51DB2"/>
              </a:buClr>
              <a:buNone/>
            </a:pPr>
            <a:endParaRPr lang="en-US" altLang="en-US" sz="2400" b="1" dirty="0" smtClean="0">
              <a:solidFill>
                <a:schemeClr val="accent2">
                  <a:lumMod val="75000"/>
                </a:schemeClr>
              </a:solidFill>
            </a:endParaRPr>
          </a:p>
          <a:p>
            <a:pPr marL="0" indent="0" eaLnBrk="1" hangingPunct="1">
              <a:buClr>
                <a:srgbClr val="D51DB2"/>
              </a:buClr>
              <a:buNone/>
            </a:pPr>
            <a:r>
              <a:rPr lang="en-US" altLang="en-US" sz="2400" b="1" dirty="0">
                <a:solidFill>
                  <a:schemeClr val="accent2">
                    <a:lumMod val="75000"/>
                  </a:schemeClr>
                </a:solidFill>
              </a:rPr>
              <a:t>• </a:t>
            </a:r>
            <a:r>
              <a:rPr lang="en-US" altLang="en-US" sz="2400" b="1" dirty="0" smtClean="0">
                <a:solidFill>
                  <a:schemeClr val="accent2">
                    <a:lumMod val="75000"/>
                  </a:schemeClr>
                </a:solidFill>
              </a:rPr>
              <a:t> </a:t>
            </a:r>
            <a:r>
              <a:rPr lang="en-US" altLang="en-US" b="1" dirty="0" smtClean="0">
                <a:solidFill>
                  <a:schemeClr val="accent2">
                    <a:lumMod val="75000"/>
                  </a:schemeClr>
                </a:solidFill>
              </a:rPr>
              <a:t>15 Muhlenberg Students who recently  participated in </a:t>
            </a:r>
          </a:p>
          <a:p>
            <a:pPr marL="0" indent="0" eaLnBrk="1" hangingPunct="1">
              <a:buClr>
                <a:srgbClr val="D51DB2"/>
              </a:buClr>
              <a:buNone/>
            </a:pPr>
            <a:r>
              <a:rPr lang="en-US" altLang="en-US" b="1" dirty="0">
                <a:solidFill>
                  <a:schemeClr val="accent2">
                    <a:lumMod val="75000"/>
                  </a:schemeClr>
                </a:solidFill>
              </a:rPr>
              <a:t> </a:t>
            </a:r>
            <a:r>
              <a:rPr lang="en-US" altLang="en-US" b="1" dirty="0" smtClean="0">
                <a:solidFill>
                  <a:schemeClr val="accent2">
                    <a:lumMod val="75000"/>
                  </a:schemeClr>
                </a:solidFill>
              </a:rPr>
              <a:t>   a  MILA course followed by faculty-led short-term   </a:t>
            </a:r>
          </a:p>
          <a:p>
            <a:pPr marL="0" indent="0" eaLnBrk="1" hangingPunct="1">
              <a:buClr>
                <a:srgbClr val="D51DB2"/>
              </a:buClr>
              <a:buNone/>
            </a:pPr>
            <a:r>
              <a:rPr lang="en-US" altLang="en-US" b="1" dirty="0" smtClean="0">
                <a:solidFill>
                  <a:schemeClr val="accent2">
                    <a:lumMod val="75000"/>
                  </a:schemeClr>
                </a:solidFill>
              </a:rPr>
              <a:t>    summer  program in Turkey</a:t>
            </a:r>
          </a:p>
          <a:p>
            <a:pPr marL="0" indent="0" eaLnBrk="1" hangingPunct="1">
              <a:buClr>
                <a:srgbClr val="D51DB2"/>
              </a:buClr>
              <a:buNone/>
            </a:pPr>
            <a:endParaRPr lang="en-US" altLang="en-US" sz="2400" b="1" dirty="0">
              <a:solidFill>
                <a:schemeClr val="accent2">
                  <a:lumMod val="75000"/>
                </a:schemeClr>
              </a:solidFill>
            </a:endParaRPr>
          </a:p>
          <a:p>
            <a:pPr marL="0" indent="0" eaLnBrk="1" hangingPunct="1">
              <a:buClr>
                <a:srgbClr val="D51DB2"/>
              </a:buClr>
              <a:buNone/>
            </a:pPr>
            <a:r>
              <a:rPr lang="en-US" altLang="en-US" sz="2800" b="1" dirty="0" smtClean="0">
                <a:solidFill>
                  <a:schemeClr val="accent2">
                    <a:lumMod val="75000"/>
                  </a:schemeClr>
                </a:solidFill>
              </a:rPr>
              <a:t>•   </a:t>
            </a:r>
            <a:r>
              <a:rPr lang="en-US" altLang="en-US" b="1" dirty="0" smtClean="0">
                <a:solidFill>
                  <a:schemeClr val="accent2">
                    <a:lumMod val="75000"/>
                  </a:schemeClr>
                </a:solidFill>
              </a:rPr>
              <a:t>18 Muhlenberg </a:t>
            </a:r>
            <a:r>
              <a:rPr lang="en-US" altLang="en-US" b="1" dirty="0">
                <a:solidFill>
                  <a:schemeClr val="accent2">
                    <a:lumMod val="75000"/>
                  </a:schemeClr>
                </a:solidFill>
              </a:rPr>
              <a:t> </a:t>
            </a:r>
            <a:r>
              <a:rPr lang="en-US" altLang="en-US" b="1" dirty="0" smtClean="0">
                <a:solidFill>
                  <a:schemeClr val="accent2">
                    <a:lumMod val="75000"/>
                  </a:schemeClr>
                </a:solidFill>
              </a:rPr>
              <a:t>Faculty who recently participated        </a:t>
            </a:r>
          </a:p>
          <a:p>
            <a:pPr marL="0" indent="0" eaLnBrk="1" hangingPunct="1">
              <a:buClr>
                <a:srgbClr val="D51DB2"/>
              </a:buClr>
              <a:buNone/>
            </a:pPr>
            <a:r>
              <a:rPr lang="en-US" altLang="en-US" b="1" dirty="0">
                <a:solidFill>
                  <a:schemeClr val="accent2">
                    <a:lumMod val="75000"/>
                  </a:schemeClr>
                </a:solidFill>
              </a:rPr>
              <a:t> </a:t>
            </a:r>
            <a:r>
              <a:rPr lang="en-US" altLang="en-US" b="1" dirty="0" smtClean="0">
                <a:solidFill>
                  <a:schemeClr val="accent2">
                    <a:lumMod val="75000"/>
                  </a:schemeClr>
                </a:solidFill>
              </a:rPr>
              <a:t>   in a faculty-led summer program in Turkey</a:t>
            </a:r>
          </a:p>
          <a:p>
            <a:pPr marL="0" indent="0" eaLnBrk="1" hangingPunct="1">
              <a:buClr>
                <a:srgbClr val="D51DB2"/>
              </a:buClr>
              <a:buNone/>
            </a:pPr>
            <a:endParaRPr lang="en-US" altLang="en-US" sz="2400" b="1" dirty="0">
              <a:solidFill>
                <a:schemeClr val="accent2">
                  <a:lumMod val="75000"/>
                </a:schemeClr>
              </a:solidFill>
            </a:endParaRPr>
          </a:p>
          <a:p>
            <a:pPr marL="0" indent="0" eaLnBrk="1" hangingPunct="1">
              <a:buClr>
                <a:srgbClr val="D51DB2"/>
              </a:buClr>
              <a:buNone/>
            </a:pPr>
            <a:endParaRPr lang="en-US" altLang="en-US" sz="2400" b="1" dirty="0" smtClean="0">
              <a:solidFill>
                <a:schemeClr val="accent2">
                  <a:lumMod val="75000"/>
                </a:schemeClr>
              </a:solidFill>
            </a:endParaRPr>
          </a:p>
          <a:p>
            <a:pPr marL="0" indent="0" eaLnBrk="1" hangingPunct="1">
              <a:buClr>
                <a:srgbClr val="D51DB2"/>
              </a:buClr>
              <a:buNone/>
            </a:pPr>
            <a:r>
              <a:rPr lang="en-US" altLang="en-US" sz="2400" b="1" dirty="0">
                <a:solidFill>
                  <a:schemeClr val="accent2">
                    <a:lumMod val="75000"/>
                  </a:schemeClr>
                </a:solidFill>
              </a:rPr>
              <a:t> </a:t>
            </a:r>
            <a:endParaRPr lang="en-US" altLang="en-US" sz="2400" b="1" dirty="0" smtClean="0">
              <a:solidFill>
                <a:schemeClr val="accent2">
                  <a:lumMod val="75000"/>
                </a:schemeClr>
              </a:solidFill>
            </a:endParaRPr>
          </a:p>
          <a:p>
            <a:pPr marL="0" indent="0" eaLnBrk="1" hangingPunct="1">
              <a:buClr>
                <a:srgbClr val="D51DB2"/>
              </a:buClr>
              <a:buNone/>
            </a:pPr>
            <a:r>
              <a:rPr lang="en-US" altLang="en-US" sz="2400" b="1" dirty="0" smtClean="0">
                <a:solidFill>
                  <a:schemeClr val="accent2">
                    <a:lumMod val="75000"/>
                  </a:schemeClr>
                </a:solidFill>
              </a:rPr>
              <a:t> </a:t>
            </a:r>
            <a:endParaRPr lang="en-US" altLang="en-US" sz="2400" b="1" dirty="0">
              <a:solidFill>
                <a:schemeClr val="accent2">
                  <a:lumMod val="75000"/>
                </a:schemeClr>
              </a:solidFill>
            </a:endParaRPr>
          </a:p>
          <a:p>
            <a:pPr marL="0" indent="0" eaLnBrk="1" hangingPunct="1">
              <a:buClr>
                <a:srgbClr val="D51DB2"/>
              </a:buClr>
              <a:buNone/>
            </a:pPr>
            <a:endParaRPr lang="en-US" altLang="en-US" sz="2400" b="1" dirty="0" smtClean="0">
              <a:solidFill>
                <a:schemeClr val="accent2">
                  <a:lumMod val="75000"/>
                </a:schemeClr>
              </a:solidFill>
            </a:endParaRPr>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8</a:t>
            </a:fld>
            <a:endParaRPr lang="en-US" altLang="en-US">
              <a:solidFill>
                <a:srgbClr val="4A566A"/>
              </a:solidFill>
            </a:endParaRPr>
          </a:p>
        </p:txBody>
      </p:sp>
    </p:spTree>
    <p:extLst>
      <p:ext uri="{BB962C8B-B14F-4D97-AF65-F5344CB8AC3E}">
        <p14:creationId xmlns:p14="http://schemas.microsoft.com/office/powerpoint/2010/main" val="1891452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52400"/>
            <a:ext cx="8229600" cy="1143000"/>
          </a:xfrm>
        </p:spPr>
        <p:txBody>
          <a:bodyPr/>
          <a:lstStyle/>
          <a:p>
            <a:pPr algn="ctr" eaLnBrk="1" hangingPunct="1"/>
            <a:r>
              <a:rPr lang="en-US" altLang="en-US" sz="3600" b="1" dirty="0" smtClean="0">
                <a:solidFill>
                  <a:srgbClr val="D51DB2"/>
                </a:solidFill>
              </a:rPr>
              <a:t>Methodology</a:t>
            </a:r>
          </a:p>
        </p:txBody>
      </p:sp>
      <p:sp>
        <p:nvSpPr>
          <p:cNvPr id="6147" name="Content Placeholder 2"/>
          <p:cNvSpPr>
            <a:spLocks noGrp="1"/>
          </p:cNvSpPr>
          <p:nvPr>
            <p:ph idx="1"/>
          </p:nvPr>
        </p:nvSpPr>
        <p:spPr>
          <a:xfrm>
            <a:off x="457200" y="1524000"/>
            <a:ext cx="8229600" cy="4541838"/>
          </a:xfrm>
        </p:spPr>
        <p:txBody>
          <a:bodyPr>
            <a:normAutofit fontScale="25000" lnSpcReduction="20000"/>
          </a:bodyPr>
          <a:lstStyle/>
          <a:p>
            <a:pPr marL="0" indent="0" eaLnBrk="1" hangingPunct="1">
              <a:lnSpc>
                <a:spcPct val="120000"/>
              </a:lnSpc>
              <a:buClr>
                <a:srgbClr val="D51DB2"/>
              </a:buClr>
              <a:buNone/>
            </a:pPr>
            <a:endParaRPr lang="en-US" altLang="en-US" sz="2400" b="1" dirty="0" smtClean="0">
              <a:solidFill>
                <a:schemeClr val="accent2">
                  <a:lumMod val="75000"/>
                </a:schemeClr>
              </a:solidFill>
            </a:endParaRPr>
          </a:p>
          <a:p>
            <a:pPr marL="0" indent="0" eaLnBrk="1" hangingPunct="1">
              <a:lnSpc>
                <a:spcPct val="120000"/>
              </a:lnSpc>
              <a:buClr>
                <a:srgbClr val="D51DB2"/>
              </a:buClr>
              <a:buNone/>
            </a:pPr>
            <a:r>
              <a:rPr lang="en-US" altLang="en-US" sz="9600" b="1" dirty="0" smtClean="0"/>
              <a:t>•</a:t>
            </a:r>
            <a:r>
              <a:rPr lang="en-US" altLang="en-US" sz="5100" b="1" dirty="0" smtClean="0">
                <a:solidFill>
                  <a:schemeClr val="accent2">
                    <a:lumMod val="75000"/>
                  </a:schemeClr>
                </a:solidFill>
              </a:rPr>
              <a:t>   </a:t>
            </a:r>
            <a:r>
              <a:rPr lang="en-US" altLang="en-US" sz="9600" b="1" dirty="0" smtClean="0"/>
              <a:t>Convened two </a:t>
            </a:r>
            <a:r>
              <a:rPr lang="en-US" altLang="en-US" sz="9600" b="1" dirty="0" smtClean="0">
                <a:solidFill>
                  <a:schemeClr val="accent2">
                    <a:lumMod val="75000"/>
                  </a:schemeClr>
                </a:solidFill>
              </a:rPr>
              <a:t>Focus Groups </a:t>
            </a:r>
            <a:r>
              <a:rPr lang="en-US" altLang="en-US" sz="9600" b="1" dirty="0" smtClean="0"/>
              <a:t>to survey perceptions of  </a:t>
            </a:r>
          </a:p>
          <a:p>
            <a:pPr marL="0" indent="0" eaLnBrk="1" hangingPunct="1">
              <a:lnSpc>
                <a:spcPct val="120000"/>
              </a:lnSpc>
              <a:buClr>
                <a:srgbClr val="D51DB2"/>
              </a:buClr>
              <a:buNone/>
            </a:pPr>
            <a:r>
              <a:rPr lang="en-US" altLang="en-US" sz="9600" b="1" dirty="0"/>
              <a:t> </a:t>
            </a:r>
            <a:r>
              <a:rPr lang="en-US" altLang="en-US" sz="9600" b="1" dirty="0" smtClean="0"/>
              <a:t>  the  need for  basic  language instruction in Turkish</a:t>
            </a:r>
          </a:p>
          <a:p>
            <a:pPr marL="0" indent="0" eaLnBrk="1" hangingPunct="1">
              <a:lnSpc>
                <a:spcPct val="120000"/>
              </a:lnSpc>
              <a:buClr>
                <a:srgbClr val="D51DB2"/>
              </a:buClr>
              <a:buNone/>
            </a:pPr>
            <a:r>
              <a:rPr lang="en-US" altLang="en-US" sz="9600" b="1" dirty="0" smtClean="0"/>
              <a:t>	•  Group I –Students</a:t>
            </a:r>
          </a:p>
          <a:p>
            <a:pPr marL="0" indent="0" eaLnBrk="1" hangingPunct="1">
              <a:lnSpc>
                <a:spcPct val="120000"/>
              </a:lnSpc>
              <a:buClr>
                <a:srgbClr val="D51DB2"/>
              </a:buClr>
              <a:buNone/>
            </a:pPr>
            <a:r>
              <a:rPr lang="en-US" altLang="en-US" sz="9600" b="1" dirty="0" smtClean="0"/>
              <a:t>	•  Group II- Faculty</a:t>
            </a:r>
          </a:p>
          <a:p>
            <a:pPr marL="0" indent="0" eaLnBrk="1" hangingPunct="1">
              <a:lnSpc>
                <a:spcPct val="120000"/>
              </a:lnSpc>
              <a:buClr>
                <a:srgbClr val="D51DB2"/>
              </a:buClr>
              <a:buNone/>
            </a:pPr>
            <a:endParaRPr lang="en-US" altLang="en-US" sz="4800" b="1" dirty="0" smtClean="0"/>
          </a:p>
          <a:p>
            <a:pPr marL="0" indent="0" eaLnBrk="1" hangingPunct="1">
              <a:lnSpc>
                <a:spcPct val="120000"/>
              </a:lnSpc>
              <a:buClr>
                <a:srgbClr val="D51DB2"/>
              </a:buClr>
              <a:buNone/>
            </a:pPr>
            <a:r>
              <a:rPr lang="en-US" altLang="en-US" sz="9600" b="1" dirty="0" smtClean="0"/>
              <a:t>•   Reviewed relevant literature</a:t>
            </a:r>
          </a:p>
          <a:p>
            <a:pPr marL="0" indent="0" eaLnBrk="1" hangingPunct="1">
              <a:lnSpc>
                <a:spcPct val="120000"/>
              </a:lnSpc>
              <a:buClr>
                <a:srgbClr val="D51DB2"/>
              </a:buClr>
              <a:buNone/>
            </a:pPr>
            <a:endParaRPr lang="en-US" altLang="en-US" sz="4800" b="1" dirty="0" smtClean="0"/>
          </a:p>
          <a:p>
            <a:pPr marL="0" indent="0" eaLnBrk="1" hangingPunct="1">
              <a:lnSpc>
                <a:spcPct val="120000"/>
              </a:lnSpc>
              <a:buClr>
                <a:srgbClr val="D51DB2"/>
              </a:buClr>
              <a:buNone/>
            </a:pPr>
            <a:r>
              <a:rPr lang="en-US" altLang="en-US" sz="9600" b="1" dirty="0" smtClean="0"/>
              <a:t>•    Researched institutions that offer less  commonly  </a:t>
            </a:r>
          </a:p>
          <a:p>
            <a:pPr marL="0" indent="0" eaLnBrk="1" hangingPunct="1">
              <a:lnSpc>
                <a:spcPct val="120000"/>
              </a:lnSpc>
              <a:buClr>
                <a:srgbClr val="D51DB2"/>
              </a:buClr>
              <a:buNone/>
            </a:pPr>
            <a:r>
              <a:rPr lang="en-US" altLang="en-US" sz="9600" b="1" dirty="0"/>
              <a:t> </a:t>
            </a:r>
            <a:r>
              <a:rPr lang="en-US" altLang="en-US" sz="9600" b="1" dirty="0" smtClean="0"/>
              <a:t>     taught languages</a:t>
            </a:r>
          </a:p>
          <a:p>
            <a:pPr marL="0" indent="0" eaLnBrk="1" hangingPunct="1">
              <a:lnSpc>
                <a:spcPct val="120000"/>
              </a:lnSpc>
              <a:buClr>
                <a:srgbClr val="D51DB2"/>
              </a:buClr>
              <a:buNone/>
            </a:pPr>
            <a:endParaRPr lang="en-US" altLang="en-US" sz="4800" b="1" dirty="0" smtClean="0"/>
          </a:p>
          <a:p>
            <a:pPr marL="0" indent="0" eaLnBrk="1" hangingPunct="1">
              <a:lnSpc>
                <a:spcPct val="120000"/>
              </a:lnSpc>
              <a:buClr>
                <a:srgbClr val="D51DB2"/>
              </a:buClr>
              <a:buNone/>
            </a:pPr>
            <a:r>
              <a:rPr lang="en-US" altLang="en-US" sz="9600" b="1" dirty="0" smtClean="0"/>
              <a:t>•    Consulted with  department chairs and the Registrar</a:t>
            </a:r>
          </a:p>
          <a:p>
            <a:pPr marL="0" indent="0" eaLnBrk="1" hangingPunct="1">
              <a:lnSpc>
                <a:spcPct val="120000"/>
              </a:lnSpc>
              <a:buClr>
                <a:srgbClr val="D51DB2"/>
              </a:buClr>
              <a:buNone/>
            </a:pPr>
            <a:endParaRPr lang="en-US" altLang="en-US" sz="5100" b="1" dirty="0">
              <a:solidFill>
                <a:schemeClr val="accent2">
                  <a:lumMod val="75000"/>
                </a:schemeClr>
              </a:solidFill>
            </a:endParaRPr>
          </a:p>
          <a:p>
            <a:pPr marL="0" indent="0" eaLnBrk="1" hangingPunct="1">
              <a:lnSpc>
                <a:spcPct val="120000"/>
              </a:lnSpc>
              <a:buClr>
                <a:srgbClr val="D51DB2"/>
              </a:buClr>
              <a:buNone/>
            </a:pPr>
            <a:endParaRPr lang="en-US" altLang="en-US" sz="2400" b="1" dirty="0" smtClean="0">
              <a:solidFill>
                <a:schemeClr val="accent2">
                  <a:lumMod val="75000"/>
                </a:schemeClr>
              </a:solidFill>
            </a:endParaRPr>
          </a:p>
          <a:p>
            <a:pPr marL="0" indent="0" eaLnBrk="1" hangingPunct="1">
              <a:buClr>
                <a:srgbClr val="D51DB2"/>
              </a:buClr>
              <a:buNone/>
            </a:pPr>
            <a:r>
              <a:rPr lang="en-US" altLang="en-US" sz="2400" b="1" dirty="0">
                <a:solidFill>
                  <a:schemeClr val="accent2">
                    <a:lumMod val="75000"/>
                  </a:schemeClr>
                </a:solidFill>
              </a:rPr>
              <a:t> </a:t>
            </a:r>
            <a:endParaRPr lang="en-US" altLang="en-US" sz="2400" b="1" dirty="0" smtClean="0">
              <a:solidFill>
                <a:schemeClr val="accent2">
                  <a:lumMod val="75000"/>
                </a:schemeClr>
              </a:solidFill>
            </a:endParaRPr>
          </a:p>
          <a:p>
            <a:pPr marL="0" indent="0" eaLnBrk="1" hangingPunct="1">
              <a:buClr>
                <a:srgbClr val="D51DB2"/>
              </a:buClr>
              <a:buNone/>
            </a:pPr>
            <a:r>
              <a:rPr lang="en-US" altLang="en-US" sz="2400" b="1" dirty="0" smtClean="0">
                <a:solidFill>
                  <a:schemeClr val="accent2">
                    <a:lumMod val="75000"/>
                  </a:schemeClr>
                </a:solidFill>
              </a:rPr>
              <a:t> </a:t>
            </a:r>
            <a:endParaRPr lang="en-US" altLang="en-US" sz="2400" b="1" dirty="0">
              <a:solidFill>
                <a:schemeClr val="accent2">
                  <a:lumMod val="75000"/>
                </a:schemeClr>
              </a:solidFill>
            </a:endParaRPr>
          </a:p>
          <a:p>
            <a:pPr marL="0" indent="0" eaLnBrk="1" hangingPunct="1">
              <a:buClr>
                <a:srgbClr val="D51DB2"/>
              </a:buClr>
              <a:buNone/>
            </a:pPr>
            <a:endParaRPr lang="en-US" altLang="en-US" sz="2400" b="1" dirty="0" smtClean="0">
              <a:solidFill>
                <a:schemeClr val="accent2">
                  <a:lumMod val="75000"/>
                </a:schemeClr>
              </a:solidFill>
            </a:endParaRPr>
          </a:p>
        </p:txBody>
      </p:sp>
      <p:sp>
        <p:nvSpPr>
          <p:cNvPr id="92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D0E07-5FAE-4557-9101-970FDADB2BDE}" type="slidenum">
              <a:rPr lang="en-US" altLang="en-US">
                <a:solidFill>
                  <a:srgbClr val="4A566A"/>
                </a:solidFill>
              </a:rPr>
              <a:pPr eaLnBrk="1" hangingPunct="1"/>
              <a:t>9</a:t>
            </a:fld>
            <a:endParaRPr lang="en-US" altLang="en-US">
              <a:solidFill>
                <a:srgbClr val="4A566A"/>
              </a:solidFill>
            </a:endParaRPr>
          </a:p>
        </p:txBody>
      </p:sp>
    </p:spTree>
    <p:extLst>
      <p:ext uri="{BB962C8B-B14F-4D97-AF65-F5344CB8AC3E}">
        <p14:creationId xmlns:p14="http://schemas.microsoft.com/office/powerpoint/2010/main" val="16398480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580</Words>
  <Application>Microsoft Office PowerPoint</Application>
  <PresentationFormat>On-screen Show (4:3)</PresentationFormat>
  <Paragraphs>162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Global Learning: Language Instruction for Short-term Study Abroad Experiences</vt:lpstr>
      <vt:lpstr>Presentation Outline</vt:lpstr>
      <vt:lpstr>             Global Learning:  What is a MILA Experience? Muhlenberg Integrated Learning Abroad  </vt:lpstr>
      <vt:lpstr>               Past Faculty Led Short-Term Programs Abroad 2014 Examples</vt:lpstr>
      <vt:lpstr>Project Description</vt:lpstr>
      <vt:lpstr>Research Questions</vt:lpstr>
      <vt:lpstr>Research Team</vt:lpstr>
      <vt:lpstr>Participants</vt:lpstr>
      <vt:lpstr>Methodology</vt:lpstr>
      <vt:lpstr>             Summary of the Findings   </vt:lpstr>
      <vt:lpstr>               Proposed Model: BLIC Basic Language for Intercultural Communication   </vt:lpstr>
      <vt:lpstr>                Basic Language for Intercultural Communication   </vt:lpstr>
      <vt:lpstr>                Discussion  </vt:lpstr>
      <vt:lpstr>Contact Information: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Learning: Language Instruction for Short-term Study Abroad Experiences</dc:title>
  <dc:creator>Luba Iskold</dc:creator>
  <cp:lastModifiedBy>Fulvia Alderiso</cp:lastModifiedBy>
  <cp:revision>34</cp:revision>
  <dcterms:created xsi:type="dcterms:W3CDTF">2015-04-20T15:46:59Z</dcterms:created>
  <dcterms:modified xsi:type="dcterms:W3CDTF">2015-08-25T21:47:32Z</dcterms:modified>
</cp:coreProperties>
</file>